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99" r:id="rId4"/>
    <p:sldId id="305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306" r:id="rId15"/>
    <p:sldId id="298" r:id="rId16"/>
    <p:sldId id="275" r:id="rId17"/>
    <p:sldId id="271" r:id="rId18"/>
    <p:sldId id="266" r:id="rId19"/>
    <p:sldId id="270" r:id="rId20"/>
    <p:sldId id="287" r:id="rId21"/>
    <p:sldId id="267" r:id="rId22"/>
    <p:sldId id="269" r:id="rId23"/>
    <p:sldId id="268" r:id="rId24"/>
    <p:sldId id="300" r:id="rId25"/>
    <p:sldId id="263" r:id="rId26"/>
    <p:sldId id="302" r:id="rId27"/>
    <p:sldId id="273" r:id="rId28"/>
    <p:sldId id="303" r:id="rId29"/>
    <p:sldId id="297" r:id="rId30"/>
    <p:sldId id="264" r:id="rId31"/>
    <p:sldId id="274" r:id="rId32"/>
    <p:sldId id="301" r:id="rId33"/>
    <p:sldId id="304" r:id="rId34"/>
  </p:sldIdLst>
  <p:sldSz cx="24384000" cy="13716000"/>
  <p:notesSz cx="6858000" cy="9144000"/>
  <p:embeddedFontLst>
    <p:embeddedFont>
      <p:font typeface="Pretendard Medium" panose="020B0600000101010101" charset="-127"/>
      <p:bold r:id="rId36"/>
    </p:embeddedFont>
    <p:embeddedFont>
      <p:font typeface="리아체 Bold" panose="020B0600000101010101" charset="-127"/>
      <p:bold r:id="rId37"/>
    </p:embeddedFont>
    <p:embeddedFont>
      <p:font typeface="리아체 Bold" panose="020B0600000101010101" charset="-127"/>
      <p:bold r:id="rId37"/>
    </p:embeddedFont>
    <p:embeddedFont>
      <p:font typeface="리아체 Regular" panose="020B0600000101010101" charset="-127"/>
      <p:regular r:id="rId38"/>
    </p:embeddedFont>
    <p:embeddedFont>
      <p:font typeface="리아체 Regular" panose="020B0600000101010101" charset="-127"/>
      <p:regular r:id="rId38"/>
    </p:embeddedFont>
    <p:embeddedFont>
      <p:font typeface="BebasNeue" panose="020B0606020202050201" charset="0"/>
      <p:regular r:id="rId39"/>
    </p:embeddedFont>
    <p:embeddedFont>
      <p:font typeface="맑은 고딕" panose="020B0503020000020004" pitchFamily="50" charset="-127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D1B"/>
    <a:srgbClr val="FF505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22" autoAdjust="0"/>
  </p:normalViewPr>
  <p:slideViewPr>
    <p:cSldViewPr>
      <p:cViewPr varScale="1">
        <p:scale>
          <a:sx n="39" d="100"/>
          <a:sy n="39" d="100"/>
        </p:scale>
        <p:origin x="869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242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2024 매출액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3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8E4-45DF-BAD5-B2181F8F6DA0}"/>
              </c:ext>
            </c:extLst>
          </c:dPt>
          <c:dPt>
            <c:idx val="1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8E4-45DF-BAD5-B2181F8F6DA0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8E4-45DF-BAD5-B2181F8F6DA0}"/>
              </c:ext>
            </c:extLst>
          </c:dPt>
          <c:dPt>
            <c:idx val="3"/>
            <c:bubble3D val="0"/>
            <c:spPr>
              <a:solidFill>
                <a:schemeClr val="accent2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8E4-45DF-BAD5-B2181F8F6DA0}"/>
              </c:ext>
            </c:extLst>
          </c:dPt>
          <c:dPt>
            <c:idx val="4"/>
            <c:bubble3D val="0"/>
            <c:spPr>
              <a:solidFill>
                <a:schemeClr val="accent2">
                  <a:tint val="54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8E4-45DF-BAD5-B2181F8F6D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맥도날드</c:v>
                </c:pt>
                <c:pt idx="1">
                  <c:v>롯데리아</c:v>
                </c:pt>
                <c:pt idx="2">
                  <c:v>맘스터치</c:v>
                </c:pt>
                <c:pt idx="3">
                  <c:v>버거킹</c:v>
                </c:pt>
                <c:pt idx="4">
                  <c:v>기타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0.26</c:v>
                </c:pt>
                <c:pt idx="1">
                  <c:v>0.2</c:v>
                </c:pt>
                <c:pt idx="2">
                  <c:v>0.16</c:v>
                </c:pt>
                <c:pt idx="3">
                  <c:v>0.15</c:v>
                </c:pt>
                <c:pt idx="4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2B-4B1F-9A4B-64FF23335F4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/>
              <a:t>패스트푸드 브랜드 순위</a:t>
            </a:r>
            <a:r>
              <a:rPr lang="en-US"/>
              <a:t>(K-BPI)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K-BPI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B4-4B5D-A2B2-7AA5A9555D8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1B4-4B5D-A2B2-7AA5A9555D8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1B4-4B5D-A2B2-7AA5A9555D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롯데리아</c:v>
                </c:pt>
                <c:pt idx="1">
                  <c:v>맥도날드</c:v>
                </c:pt>
                <c:pt idx="2">
                  <c:v>버거킹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676.1</c:v>
                </c:pt>
                <c:pt idx="1">
                  <c:v>566.70000000000005</c:v>
                </c:pt>
                <c:pt idx="2">
                  <c:v>518.6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B4-4B5D-A2B2-7AA5A9555D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5874208"/>
        <c:axId val="325858368"/>
      </c:barChart>
      <c:catAx>
        <c:axId val="32587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25858368"/>
        <c:crosses val="autoZero"/>
        <c:auto val="1"/>
        <c:lblAlgn val="ctr"/>
        <c:lblOffset val="100"/>
        <c:noMultiLvlLbl val="0"/>
      </c:catAx>
      <c:valAx>
        <c:axId val="32585836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25874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1"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B075A0-469B-415F-B846-02E238D3DC2E}" type="doc">
      <dgm:prSet loTypeId="urn:microsoft.com/office/officeart/2005/8/layout/hierarchy1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pPr latinLnBrk="1"/>
          <a:endParaRPr lang="ko-KR" altLang="en-US"/>
        </a:p>
      </dgm:t>
    </dgm:pt>
    <dgm:pt modelId="{0379771D-2E8B-4B53-B3A5-EC49CA32837B}">
      <dgm:prSet phldrT="[텍스트]" custT="1"/>
      <dgm:spPr/>
      <dgm:t>
        <a:bodyPr/>
        <a:lstStyle/>
        <a:p>
          <a:pPr latinLnBrk="1"/>
          <a:r>
            <a:rPr lang="ko-KR" altLang="en-US" sz="24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롯데</a:t>
          </a:r>
          <a:r>
            <a: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GRS</a:t>
          </a:r>
          <a:endParaRPr lang="ko-KR" altLang="en-US" sz="2400" dirty="0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CCC91F90-D5BF-42B8-A633-875CF6751E98}" type="parTrans" cxnId="{CA28587A-3D3F-4468-AF78-45CBDE8987A2}">
      <dgm:prSet/>
      <dgm:spPr/>
      <dgm:t>
        <a:bodyPr/>
        <a:lstStyle/>
        <a:p>
          <a:pPr latinLnBrk="1"/>
          <a:endParaRPr lang="ko-KR" altLang="en-US" sz="2400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CAF03EDD-091B-4B84-B459-83C177758F97}" type="sibTrans" cxnId="{CA28587A-3D3F-4468-AF78-45CBDE8987A2}">
      <dgm:prSet/>
      <dgm:spPr/>
      <dgm:t>
        <a:bodyPr/>
        <a:lstStyle/>
        <a:p>
          <a:pPr latinLnBrk="1"/>
          <a:endParaRPr lang="ko-KR" altLang="en-US" sz="2400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6D288499-8524-4D6B-A945-14D03E0D7B45}">
      <dgm:prSet phldrT="[텍스트]" custT="1"/>
      <dgm:spPr/>
      <dgm:t>
        <a:bodyPr/>
        <a:lstStyle/>
        <a:p>
          <a:pPr latinLnBrk="1"/>
          <a:r>
            <a:rPr lang="ko-KR" altLang="en-US" sz="2400" dirty="0" err="1">
              <a:latin typeface="리아체 Regular" panose="020B0503000000000000" pitchFamily="50" charset="-127"/>
              <a:ea typeface="리아체 Regular" panose="020B0503000000000000" pitchFamily="50" charset="-127"/>
            </a:rPr>
            <a:t>엔제리너스</a:t>
          </a:r>
          <a:endParaRPr lang="ko-KR" altLang="en-US" sz="2400" dirty="0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0A22EB6F-4858-4362-8DE7-D5C7E94A6CCB}" type="parTrans" cxnId="{6B5601BA-0E9B-4BD8-A542-2083D237EE17}">
      <dgm:prSet/>
      <dgm:spPr/>
      <dgm:t>
        <a:bodyPr/>
        <a:lstStyle/>
        <a:p>
          <a:pPr latinLnBrk="1"/>
          <a:endParaRPr lang="ko-KR" altLang="en-US" sz="2400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B1B495CE-67F9-4A68-AD20-E0A1EC3D251D}" type="sibTrans" cxnId="{6B5601BA-0E9B-4BD8-A542-2083D237EE17}">
      <dgm:prSet/>
      <dgm:spPr/>
      <dgm:t>
        <a:bodyPr/>
        <a:lstStyle/>
        <a:p>
          <a:pPr latinLnBrk="1"/>
          <a:endParaRPr lang="ko-KR" altLang="en-US" sz="2400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D2082E90-AD36-49C4-9B18-547113FA96FD}">
      <dgm:prSet phldrT="[텍스트]" custT="1"/>
      <dgm:spPr/>
      <dgm:t>
        <a:bodyPr/>
        <a:lstStyle/>
        <a:p>
          <a:pPr latinLnBrk="1"/>
          <a:r>
            <a:rPr lang="ko-KR" altLang="en-US" sz="2400" dirty="0" err="1">
              <a:latin typeface="리아체 Regular" panose="020B0503000000000000" pitchFamily="50" charset="-127"/>
              <a:ea typeface="리아체 Regular" panose="020B0503000000000000" pitchFamily="50" charset="-127"/>
            </a:rPr>
            <a:t>크리스피크림도넛</a:t>
          </a:r>
          <a:endParaRPr lang="ko-KR" altLang="en-US" sz="2400" dirty="0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BA6DEB87-4F71-44FE-B6EF-78529C58DDCB}" type="parTrans" cxnId="{7A4CAE12-DC89-4C31-AD06-6BBF6740BF7E}">
      <dgm:prSet/>
      <dgm:spPr/>
      <dgm:t>
        <a:bodyPr/>
        <a:lstStyle/>
        <a:p>
          <a:pPr latinLnBrk="1"/>
          <a:endParaRPr lang="ko-KR" altLang="en-US" sz="2400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B7E27162-DE5F-4AEB-9AE1-D72568D46691}" type="sibTrans" cxnId="{7A4CAE12-DC89-4C31-AD06-6BBF6740BF7E}">
      <dgm:prSet/>
      <dgm:spPr/>
      <dgm:t>
        <a:bodyPr/>
        <a:lstStyle/>
        <a:p>
          <a:pPr latinLnBrk="1"/>
          <a:endParaRPr lang="ko-KR" altLang="en-US" sz="2400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89A03147-A73D-4A63-B5A8-747FB9C9F9FD}">
      <dgm:prSet phldrT="[텍스트]" custT="1"/>
      <dgm:spPr/>
      <dgm:t>
        <a:bodyPr/>
        <a:lstStyle/>
        <a:p>
          <a:pPr latinLnBrk="1"/>
          <a:r>
            <a:rPr lang="ko-KR" altLang="en-US" sz="2400" dirty="0" err="1">
              <a:latin typeface="리아체 Regular" panose="020B0503000000000000" pitchFamily="50" charset="-127"/>
              <a:ea typeface="리아체 Regular" panose="020B0503000000000000" pitchFamily="50" charset="-127"/>
            </a:rPr>
            <a:t>컨세션</a:t>
          </a:r>
          <a:r>
            <a: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_</a:t>
          </a:r>
          <a:r>
            <a:rPr lang="ko-KR" altLang="en-US" sz="2400" dirty="0" err="1">
              <a:latin typeface="리아체 Regular" panose="020B0503000000000000" pitchFamily="50" charset="-127"/>
              <a:ea typeface="리아체 Regular" panose="020B0503000000000000" pitchFamily="50" charset="-127"/>
            </a:rPr>
            <a:t>플레</a:t>
          </a:r>
          <a:r>
            <a: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:</a:t>
          </a:r>
          <a:r>
            <a:rPr lang="ko-KR" altLang="en-US" sz="2400" dirty="0" err="1">
              <a:latin typeface="리아체 Regular" panose="020B0503000000000000" pitchFamily="50" charset="-127"/>
              <a:ea typeface="리아체 Regular" panose="020B0503000000000000" pitchFamily="50" charset="-127"/>
            </a:rPr>
            <a:t>이팅</a:t>
          </a:r>
          <a:endParaRPr lang="ko-KR" altLang="en-US" sz="2400" dirty="0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5A7E7755-2FEE-429A-B626-873B969B5FAC}" type="parTrans" cxnId="{F20C1911-C1A7-477C-9D33-38205CF0D772}">
      <dgm:prSet/>
      <dgm:spPr/>
      <dgm:t>
        <a:bodyPr/>
        <a:lstStyle/>
        <a:p>
          <a:pPr latinLnBrk="1"/>
          <a:endParaRPr lang="ko-KR" altLang="en-US" sz="2400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7B6F421E-9BED-4CE6-949B-7F278AE65553}" type="sibTrans" cxnId="{F20C1911-C1A7-477C-9D33-38205CF0D772}">
      <dgm:prSet/>
      <dgm:spPr/>
      <dgm:t>
        <a:bodyPr/>
        <a:lstStyle/>
        <a:p>
          <a:pPr latinLnBrk="1"/>
          <a:endParaRPr lang="ko-KR" altLang="en-US" sz="2400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554BD5CF-3350-4E6F-BDCC-3A8BD789CB49}">
      <dgm:prSet phldrT="[텍스트]" custT="1"/>
      <dgm:spPr/>
      <dgm:t>
        <a:bodyPr/>
        <a:lstStyle/>
        <a:p>
          <a:pPr latinLnBrk="1"/>
          <a:r>
            <a:rPr lang="ko-KR" altLang="en-US" sz="24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롯데리아</a:t>
          </a:r>
        </a:p>
      </dgm:t>
    </dgm:pt>
    <dgm:pt modelId="{5F3F4A3B-A49F-4AFA-ACE0-1709B8233B6A}" type="parTrans" cxnId="{BBDFAB40-DD3A-403B-9225-429CF55FD29F}">
      <dgm:prSet/>
      <dgm:spPr/>
      <dgm:t>
        <a:bodyPr/>
        <a:lstStyle/>
        <a:p>
          <a:pPr latinLnBrk="1"/>
          <a:endParaRPr lang="ko-KR" altLang="en-US" sz="2400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2405E1C5-F71E-47BB-9E3D-697479000534}" type="sibTrans" cxnId="{BBDFAB40-DD3A-403B-9225-429CF55FD29F}">
      <dgm:prSet/>
      <dgm:spPr/>
      <dgm:t>
        <a:bodyPr/>
        <a:lstStyle/>
        <a:p>
          <a:pPr latinLnBrk="1"/>
          <a:endParaRPr lang="ko-KR" altLang="en-US" sz="2400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E190FEA6-4129-47F5-950F-2BBD61A5C6AC}" type="pres">
      <dgm:prSet presAssocID="{55B075A0-469B-415F-B846-02E238D3DC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4A6EEB0-DE13-4419-B655-D4C02B76B577}" type="pres">
      <dgm:prSet presAssocID="{0379771D-2E8B-4B53-B3A5-EC49CA32837B}" presName="hierRoot1" presStyleCnt="0"/>
      <dgm:spPr/>
    </dgm:pt>
    <dgm:pt modelId="{97F14E3F-C986-4C67-B977-16A0B715918D}" type="pres">
      <dgm:prSet presAssocID="{0379771D-2E8B-4B53-B3A5-EC49CA32837B}" presName="composite" presStyleCnt="0"/>
      <dgm:spPr/>
    </dgm:pt>
    <dgm:pt modelId="{BE2E5C29-FF97-437E-BDD4-1361F8C3A9CC}" type="pres">
      <dgm:prSet presAssocID="{0379771D-2E8B-4B53-B3A5-EC49CA32837B}" presName="background" presStyleLbl="node0" presStyleIdx="0" presStyleCnt="1"/>
      <dgm:spPr/>
    </dgm:pt>
    <dgm:pt modelId="{7C9F01EC-7F53-47DE-810D-CA82150009D8}" type="pres">
      <dgm:prSet presAssocID="{0379771D-2E8B-4B53-B3A5-EC49CA32837B}" presName="text" presStyleLbl="fgAcc0" presStyleIdx="0" presStyleCnt="1">
        <dgm:presLayoutVars>
          <dgm:chPref val="3"/>
        </dgm:presLayoutVars>
      </dgm:prSet>
      <dgm:spPr/>
    </dgm:pt>
    <dgm:pt modelId="{086B86AA-A58B-4117-B5C7-4FFF33D6B31E}" type="pres">
      <dgm:prSet presAssocID="{0379771D-2E8B-4B53-B3A5-EC49CA32837B}" presName="hierChild2" presStyleCnt="0"/>
      <dgm:spPr/>
    </dgm:pt>
    <dgm:pt modelId="{6B87364A-3F17-4A0E-8BE8-12717B85334B}" type="pres">
      <dgm:prSet presAssocID="{0A22EB6F-4858-4362-8DE7-D5C7E94A6CCB}" presName="Name10" presStyleLbl="parChTrans1D2" presStyleIdx="0" presStyleCnt="4"/>
      <dgm:spPr/>
    </dgm:pt>
    <dgm:pt modelId="{954BF5D1-DF91-43F4-967A-886699701E20}" type="pres">
      <dgm:prSet presAssocID="{6D288499-8524-4D6B-A945-14D03E0D7B45}" presName="hierRoot2" presStyleCnt="0"/>
      <dgm:spPr/>
    </dgm:pt>
    <dgm:pt modelId="{B0AD92AB-A041-4846-A0BD-585478903EAF}" type="pres">
      <dgm:prSet presAssocID="{6D288499-8524-4D6B-A945-14D03E0D7B45}" presName="composite2" presStyleCnt="0"/>
      <dgm:spPr/>
    </dgm:pt>
    <dgm:pt modelId="{3AE4782A-11FD-40FB-A533-B490770B5FD9}" type="pres">
      <dgm:prSet presAssocID="{6D288499-8524-4D6B-A945-14D03E0D7B45}" presName="background2" presStyleLbl="node2" presStyleIdx="0" presStyleCnt="4"/>
      <dgm:spPr/>
    </dgm:pt>
    <dgm:pt modelId="{5557B89E-08D8-4EC1-AAA8-3B408ED578CD}" type="pres">
      <dgm:prSet presAssocID="{6D288499-8524-4D6B-A945-14D03E0D7B45}" presName="text2" presStyleLbl="fgAcc2" presStyleIdx="0" presStyleCnt="4">
        <dgm:presLayoutVars>
          <dgm:chPref val="3"/>
        </dgm:presLayoutVars>
      </dgm:prSet>
      <dgm:spPr/>
    </dgm:pt>
    <dgm:pt modelId="{29D34134-197E-4FD3-98B5-6F90EDC85C84}" type="pres">
      <dgm:prSet presAssocID="{6D288499-8524-4D6B-A945-14D03E0D7B45}" presName="hierChild3" presStyleCnt="0"/>
      <dgm:spPr/>
    </dgm:pt>
    <dgm:pt modelId="{D4474E59-9399-4221-A939-3CC6D673F44B}" type="pres">
      <dgm:prSet presAssocID="{BA6DEB87-4F71-44FE-B6EF-78529C58DDCB}" presName="Name10" presStyleLbl="parChTrans1D2" presStyleIdx="1" presStyleCnt="4"/>
      <dgm:spPr/>
    </dgm:pt>
    <dgm:pt modelId="{51788068-2662-47EE-8F00-D48B47EAC115}" type="pres">
      <dgm:prSet presAssocID="{D2082E90-AD36-49C4-9B18-547113FA96FD}" presName="hierRoot2" presStyleCnt="0"/>
      <dgm:spPr/>
    </dgm:pt>
    <dgm:pt modelId="{7805A339-1F27-41C8-99BC-586403ED7ABF}" type="pres">
      <dgm:prSet presAssocID="{D2082E90-AD36-49C4-9B18-547113FA96FD}" presName="composite2" presStyleCnt="0"/>
      <dgm:spPr/>
    </dgm:pt>
    <dgm:pt modelId="{D044D2A1-F33A-495D-A372-75C131643796}" type="pres">
      <dgm:prSet presAssocID="{D2082E90-AD36-49C4-9B18-547113FA96FD}" presName="background2" presStyleLbl="node2" presStyleIdx="1" presStyleCnt="4"/>
      <dgm:spPr/>
    </dgm:pt>
    <dgm:pt modelId="{9E6F67D9-422D-4B20-8CDB-4CCF8741DDB7}" type="pres">
      <dgm:prSet presAssocID="{D2082E90-AD36-49C4-9B18-547113FA96FD}" presName="text2" presStyleLbl="fgAcc2" presStyleIdx="1" presStyleCnt="4">
        <dgm:presLayoutVars>
          <dgm:chPref val="3"/>
        </dgm:presLayoutVars>
      </dgm:prSet>
      <dgm:spPr/>
    </dgm:pt>
    <dgm:pt modelId="{D18B5F63-3085-4478-B522-2562723302AC}" type="pres">
      <dgm:prSet presAssocID="{D2082E90-AD36-49C4-9B18-547113FA96FD}" presName="hierChild3" presStyleCnt="0"/>
      <dgm:spPr/>
    </dgm:pt>
    <dgm:pt modelId="{1694E014-B402-450D-9E29-0F122307BABD}" type="pres">
      <dgm:prSet presAssocID="{5A7E7755-2FEE-429A-B626-873B969B5FAC}" presName="Name10" presStyleLbl="parChTrans1D2" presStyleIdx="2" presStyleCnt="4"/>
      <dgm:spPr/>
    </dgm:pt>
    <dgm:pt modelId="{1AC2C562-405B-493B-861B-1F8878CD6E7C}" type="pres">
      <dgm:prSet presAssocID="{89A03147-A73D-4A63-B5A8-747FB9C9F9FD}" presName="hierRoot2" presStyleCnt="0"/>
      <dgm:spPr/>
    </dgm:pt>
    <dgm:pt modelId="{95471A32-DB1B-40E1-9270-F5C95B731F48}" type="pres">
      <dgm:prSet presAssocID="{89A03147-A73D-4A63-B5A8-747FB9C9F9FD}" presName="composite2" presStyleCnt="0"/>
      <dgm:spPr/>
    </dgm:pt>
    <dgm:pt modelId="{E2408FAD-1D77-4FBE-A4BA-315A2B72A708}" type="pres">
      <dgm:prSet presAssocID="{89A03147-A73D-4A63-B5A8-747FB9C9F9FD}" presName="background2" presStyleLbl="node2" presStyleIdx="2" presStyleCnt="4"/>
      <dgm:spPr/>
    </dgm:pt>
    <dgm:pt modelId="{B4D6602A-BD69-4E66-B82D-D53B4B016630}" type="pres">
      <dgm:prSet presAssocID="{89A03147-A73D-4A63-B5A8-747FB9C9F9FD}" presName="text2" presStyleLbl="fgAcc2" presStyleIdx="2" presStyleCnt="4">
        <dgm:presLayoutVars>
          <dgm:chPref val="3"/>
        </dgm:presLayoutVars>
      </dgm:prSet>
      <dgm:spPr/>
    </dgm:pt>
    <dgm:pt modelId="{F9176A1E-C423-4481-99F1-CEA5F6FC9B84}" type="pres">
      <dgm:prSet presAssocID="{89A03147-A73D-4A63-B5A8-747FB9C9F9FD}" presName="hierChild3" presStyleCnt="0"/>
      <dgm:spPr/>
    </dgm:pt>
    <dgm:pt modelId="{3CB44276-5C85-4D79-99D7-B90F36BFF179}" type="pres">
      <dgm:prSet presAssocID="{5F3F4A3B-A49F-4AFA-ACE0-1709B8233B6A}" presName="Name10" presStyleLbl="parChTrans1D2" presStyleIdx="3" presStyleCnt="4"/>
      <dgm:spPr/>
    </dgm:pt>
    <dgm:pt modelId="{C7F15FCA-79C9-4167-937E-29F9A9EB21C1}" type="pres">
      <dgm:prSet presAssocID="{554BD5CF-3350-4E6F-BDCC-3A8BD789CB49}" presName="hierRoot2" presStyleCnt="0"/>
      <dgm:spPr/>
    </dgm:pt>
    <dgm:pt modelId="{040E7202-B867-43BE-914D-EF3CDF7F490B}" type="pres">
      <dgm:prSet presAssocID="{554BD5CF-3350-4E6F-BDCC-3A8BD789CB49}" presName="composite2" presStyleCnt="0"/>
      <dgm:spPr/>
    </dgm:pt>
    <dgm:pt modelId="{4B5BAC63-F778-4838-96DF-AAE1036299B3}" type="pres">
      <dgm:prSet presAssocID="{554BD5CF-3350-4E6F-BDCC-3A8BD789CB49}" presName="background2" presStyleLbl="node2" presStyleIdx="3" presStyleCnt="4"/>
      <dgm:spPr/>
    </dgm:pt>
    <dgm:pt modelId="{5D44C31B-E401-4246-BD1B-1D7DF305F3BD}" type="pres">
      <dgm:prSet presAssocID="{554BD5CF-3350-4E6F-BDCC-3A8BD789CB49}" presName="text2" presStyleLbl="fgAcc2" presStyleIdx="3" presStyleCnt="4">
        <dgm:presLayoutVars>
          <dgm:chPref val="3"/>
        </dgm:presLayoutVars>
      </dgm:prSet>
      <dgm:spPr/>
    </dgm:pt>
    <dgm:pt modelId="{D91BB825-5D08-4819-8EFF-83217A3EF0D5}" type="pres">
      <dgm:prSet presAssocID="{554BD5CF-3350-4E6F-BDCC-3A8BD789CB49}" presName="hierChild3" presStyleCnt="0"/>
      <dgm:spPr/>
    </dgm:pt>
  </dgm:ptLst>
  <dgm:cxnLst>
    <dgm:cxn modelId="{3EC29D0D-DEF4-441B-A47D-59FD3B9577DD}" type="presOf" srcId="{0A22EB6F-4858-4362-8DE7-D5C7E94A6CCB}" destId="{6B87364A-3F17-4A0E-8BE8-12717B85334B}" srcOrd="0" destOrd="0" presId="urn:microsoft.com/office/officeart/2005/8/layout/hierarchy1"/>
    <dgm:cxn modelId="{F20C1911-C1A7-477C-9D33-38205CF0D772}" srcId="{0379771D-2E8B-4B53-B3A5-EC49CA32837B}" destId="{89A03147-A73D-4A63-B5A8-747FB9C9F9FD}" srcOrd="2" destOrd="0" parTransId="{5A7E7755-2FEE-429A-B626-873B969B5FAC}" sibTransId="{7B6F421E-9BED-4CE6-949B-7F278AE65553}"/>
    <dgm:cxn modelId="{7A4CAE12-DC89-4C31-AD06-6BBF6740BF7E}" srcId="{0379771D-2E8B-4B53-B3A5-EC49CA32837B}" destId="{D2082E90-AD36-49C4-9B18-547113FA96FD}" srcOrd="1" destOrd="0" parTransId="{BA6DEB87-4F71-44FE-B6EF-78529C58DDCB}" sibTransId="{B7E27162-DE5F-4AEB-9AE1-D72568D46691}"/>
    <dgm:cxn modelId="{77B2681E-8370-4CE2-AC3A-F36116F01117}" type="presOf" srcId="{6D288499-8524-4D6B-A945-14D03E0D7B45}" destId="{5557B89E-08D8-4EC1-AAA8-3B408ED578CD}" srcOrd="0" destOrd="0" presId="urn:microsoft.com/office/officeart/2005/8/layout/hierarchy1"/>
    <dgm:cxn modelId="{BBDFAB40-DD3A-403B-9225-429CF55FD29F}" srcId="{0379771D-2E8B-4B53-B3A5-EC49CA32837B}" destId="{554BD5CF-3350-4E6F-BDCC-3A8BD789CB49}" srcOrd="3" destOrd="0" parTransId="{5F3F4A3B-A49F-4AFA-ACE0-1709B8233B6A}" sibTransId="{2405E1C5-F71E-47BB-9E3D-697479000534}"/>
    <dgm:cxn modelId="{3223C061-88E5-4752-8174-97F17CD05241}" type="presOf" srcId="{89A03147-A73D-4A63-B5A8-747FB9C9F9FD}" destId="{B4D6602A-BD69-4E66-B82D-D53B4B016630}" srcOrd="0" destOrd="0" presId="urn:microsoft.com/office/officeart/2005/8/layout/hierarchy1"/>
    <dgm:cxn modelId="{7EC37268-F9A1-4BDB-BAB5-7C67B2E09B60}" type="presOf" srcId="{5F3F4A3B-A49F-4AFA-ACE0-1709B8233B6A}" destId="{3CB44276-5C85-4D79-99D7-B90F36BFF179}" srcOrd="0" destOrd="0" presId="urn:microsoft.com/office/officeart/2005/8/layout/hierarchy1"/>
    <dgm:cxn modelId="{839D3E4E-6EC4-4519-90CF-054F018B10C4}" type="presOf" srcId="{55B075A0-469B-415F-B846-02E238D3DC2E}" destId="{E190FEA6-4129-47F5-950F-2BBD61A5C6AC}" srcOrd="0" destOrd="0" presId="urn:microsoft.com/office/officeart/2005/8/layout/hierarchy1"/>
    <dgm:cxn modelId="{DF320255-495D-4A9E-9EB8-8EB4DFB24FAF}" type="presOf" srcId="{BA6DEB87-4F71-44FE-B6EF-78529C58DDCB}" destId="{D4474E59-9399-4221-A939-3CC6D673F44B}" srcOrd="0" destOrd="0" presId="urn:microsoft.com/office/officeart/2005/8/layout/hierarchy1"/>
    <dgm:cxn modelId="{CA28587A-3D3F-4468-AF78-45CBDE8987A2}" srcId="{55B075A0-469B-415F-B846-02E238D3DC2E}" destId="{0379771D-2E8B-4B53-B3A5-EC49CA32837B}" srcOrd="0" destOrd="0" parTransId="{CCC91F90-D5BF-42B8-A633-875CF6751E98}" sibTransId="{CAF03EDD-091B-4B84-B459-83C177758F97}"/>
    <dgm:cxn modelId="{6B5601BA-0E9B-4BD8-A542-2083D237EE17}" srcId="{0379771D-2E8B-4B53-B3A5-EC49CA32837B}" destId="{6D288499-8524-4D6B-A945-14D03E0D7B45}" srcOrd="0" destOrd="0" parTransId="{0A22EB6F-4858-4362-8DE7-D5C7E94A6CCB}" sibTransId="{B1B495CE-67F9-4A68-AD20-E0A1EC3D251D}"/>
    <dgm:cxn modelId="{E937F0C3-BBC8-4F71-A3B0-02B48FC6867C}" type="presOf" srcId="{554BD5CF-3350-4E6F-BDCC-3A8BD789CB49}" destId="{5D44C31B-E401-4246-BD1B-1D7DF305F3BD}" srcOrd="0" destOrd="0" presId="urn:microsoft.com/office/officeart/2005/8/layout/hierarchy1"/>
    <dgm:cxn modelId="{59FA77DD-C4A2-4E03-9237-131E5EB958EB}" type="presOf" srcId="{5A7E7755-2FEE-429A-B626-873B969B5FAC}" destId="{1694E014-B402-450D-9E29-0F122307BABD}" srcOrd="0" destOrd="0" presId="urn:microsoft.com/office/officeart/2005/8/layout/hierarchy1"/>
    <dgm:cxn modelId="{8CCC98EE-70B3-4C64-88F5-74AD97327D39}" type="presOf" srcId="{D2082E90-AD36-49C4-9B18-547113FA96FD}" destId="{9E6F67D9-422D-4B20-8CDB-4CCF8741DDB7}" srcOrd="0" destOrd="0" presId="urn:microsoft.com/office/officeart/2005/8/layout/hierarchy1"/>
    <dgm:cxn modelId="{1FC4D2F1-2F30-4711-BEF1-95589390C83B}" type="presOf" srcId="{0379771D-2E8B-4B53-B3A5-EC49CA32837B}" destId="{7C9F01EC-7F53-47DE-810D-CA82150009D8}" srcOrd="0" destOrd="0" presId="urn:microsoft.com/office/officeart/2005/8/layout/hierarchy1"/>
    <dgm:cxn modelId="{9E96D3AA-0231-4EF4-9BE3-14A36841608A}" type="presParOf" srcId="{E190FEA6-4129-47F5-950F-2BBD61A5C6AC}" destId="{34A6EEB0-DE13-4419-B655-D4C02B76B577}" srcOrd="0" destOrd="0" presId="urn:microsoft.com/office/officeart/2005/8/layout/hierarchy1"/>
    <dgm:cxn modelId="{103E7FF7-3FE6-49C1-9D84-E102C746D9B5}" type="presParOf" srcId="{34A6EEB0-DE13-4419-B655-D4C02B76B577}" destId="{97F14E3F-C986-4C67-B977-16A0B715918D}" srcOrd="0" destOrd="0" presId="urn:microsoft.com/office/officeart/2005/8/layout/hierarchy1"/>
    <dgm:cxn modelId="{2505DB3F-2E63-4214-9C75-567ABFFA791C}" type="presParOf" srcId="{97F14E3F-C986-4C67-B977-16A0B715918D}" destId="{BE2E5C29-FF97-437E-BDD4-1361F8C3A9CC}" srcOrd="0" destOrd="0" presId="urn:microsoft.com/office/officeart/2005/8/layout/hierarchy1"/>
    <dgm:cxn modelId="{348E6CD5-6908-4006-B70C-15E65140E8ED}" type="presParOf" srcId="{97F14E3F-C986-4C67-B977-16A0B715918D}" destId="{7C9F01EC-7F53-47DE-810D-CA82150009D8}" srcOrd="1" destOrd="0" presId="urn:microsoft.com/office/officeart/2005/8/layout/hierarchy1"/>
    <dgm:cxn modelId="{DF96532B-7AFC-42B8-B5E1-357FF9712DB6}" type="presParOf" srcId="{34A6EEB0-DE13-4419-B655-D4C02B76B577}" destId="{086B86AA-A58B-4117-B5C7-4FFF33D6B31E}" srcOrd="1" destOrd="0" presId="urn:microsoft.com/office/officeart/2005/8/layout/hierarchy1"/>
    <dgm:cxn modelId="{2878B337-8AA2-4C15-9DC4-ADB76DEC90B1}" type="presParOf" srcId="{086B86AA-A58B-4117-B5C7-4FFF33D6B31E}" destId="{6B87364A-3F17-4A0E-8BE8-12717B85334B}" srcOrd="0" destOrd="0" presId="urn:microsoft.com/office/officeart/2005/8/layout/hierarchy1"/>
    <dgm:cxn modelId="{D276AFE8-FDCF-45EA-8B85-BFAEBC134F6B}" type="presParOf" srcId="{086B86AA-A58B-4117-B5C7-4FFF33D6B31E}" destId="{954BF5D1-DF91-43F4-967A-886699701E20}" srcOrd="1" destOrd="0" presId="urn:microsoft.com/office/officeart/2005/8/layout/hierarchy1"/>
    <dgm:cxn modelId="{810BF87A-23BA-4BD2-A996-2BA856717ED2}" type="presParOf" srcId="{954BF5D1-DF91-43F4-967A-886699701E20}" destId="{B0AD92AB-A041-4846-A0BD-585478903EAF}" srcOrd="0" destOrd="0" presId="urn:microsoft.com/office/officeart/2005/8/layout/hierarchy1"/>
    <dgm:cxn modelId="{211D7D76-5196-4BFA-BC55-182253EF6586}" type="presParOf" srcId="{B0AD92AB-A041-4846-A0BD-585478903EAF}" destId="{3AE4782A-11FD-40FB-A533-B490770B5FD9}" srcOrd="0" destOrd="0" presId="urn:microsoft.com/office/officeart/2005/8/layout/hierarchy1"/>
    <dgm:cxn modelId="{A131ECED-2EEB-47E2-B508-548004DACC45}" type="presParOf" srcId="{B0AD92AB-A041-4846-A0BD-585478903EAF}" destId="{5557B89E-08D8-4EC1-AAA8-3B408ED578CD}" srcOrd="1" destOrd="0" presId="urn:microsoft.com/office/officeart/2005/8/layout/hierarchy1"/>
    <dgm:cxn modelId="{49D98B63-02D4-4A4B-925C-93F783BE5033}" type="presParOf" srcId="{954BF5D1-DF91-43F4-967A-886699701E20}" destId="{29D34134-197E-4FD3-98B5-6F90EDC85C84}" srcOrd="1" destOrd="0" presId="urn:microsoft.com/office/officeart/2005/8/layout/hierarchy1"/>
    <dgm:cxn modelId="{C006899A-6C68-4F75-889D-8582748709EE}" type="presParOf" srcId="{086B86AA-A58B-4117-B5C7-4FFF33D6B31E}" destId="{D4474E59-9399-4221-A939-3CC6D673F44B}" srcOrd="2" destOrd="0" presId="urn:microsoft.com/office/officeart/2005/8/layout/hierarchy1"/>
    <dgm:cxn modelId="{8C796358-1AC7-4E12-AD48-68AD5C2F9B40}" type="presParOf" srcId="{086B86AA-A58B-4117-B5C7-4FFF33D6B31E}" destId="{51788068-2662-47EE-8F00-D48B47EAC115}" srcOrd="3" destOrd="0" presId="urn:microsoft.com/office/officeart/2005/8/layout/hierarchy1"/>
    <dgm:cxn modelId="{49CC06C5-82AC-4670-ABEC-7B8D8DAC0998}" type="presParOf" srcId="{51788068-2662-47EE-8F00-D48B47EAC115}" destId="{7805A339-1F27-41C8-99BC-586403ED7ABF}" srcOrd="0" destOrd="0" presId="urn:microsoft.com/office/officeart/2005/8/layout/hierarchy1"/>
    <dgm:cxn modelId="{0AF70651-9AE0-4E53-A04A-471F76FE23A0}" type="presParOf" srcId="{7805A339-1F27-41C8-99BC-586403ED7ABF}" destId="{D044D2A1-F33A-495D-A372-75C131643796}" srcOrd="0" destOrd="0" presId="urn:microsoft.com/office/officeart/2005/8/layout/hierarchy1"/>
    <dgm:cxn modelId="{CB35AB31-191F-45FB-B138-F3566591283D}" type="presParOf" srcId="{7805A339-1F27-41C8-99BC-586403ED7ABF}" destId="{9E6F67D9-422D-4B20-8CDB-4CCF8741DDB7}" srcOrd="1" destOrd="0" presId="urn:microsoft.com/office/officeart/2005/8/layout/hierarchy1"/>
    <dgm:cxn modelId="{425FB0FE-7ADE-411B-8440-E1B77678CE27}" type="presParOf" srcId="{51788068-2662-47EE-8F00-D48B47EAC115}" destId="{D18B5F63-3085-4478-B522-2562723302AC}" srcOrd="1" destOrd="0" presId="urn:microsoft.com/office/officeart/2005/8/layout/hierarchy1"/>
    <dgm:cxn modelId="{DA5F1FF1-B479-4485-9800-BFE4565212C7}" type="presParOf" srcId="{086B86AA-A58B-4117-B5C7-4FFF33D6B31E}" destId="{1694E014-B402-450D-9E29-0F122307BABD}" srcOrd="4" destOrd="0" presId="urn:microsoft.com/office/officeart/2005/8/layout/hierarchy1"/>
    <dgm:cxn modelId="{2AAA1A66-2850-4BFC-BB68-ADADAEC07877}" type="presParOf" srcId="{086B86AA-A58B-4117-B5C7-4FFF33D6B31E}" destId="{1AC2C562-405B-493B-861B-1F8878CD6E7C}" srcOrd="5" destOrd="0" presId="urn:microsoft.com/office/officeart/2005/8/layout/hierarchy1"/>
    <dgm:cxn modelId="{ED2AE539-3D21-41D8-827D-3C57FEE11C76}" type="presParOf" srcId="{1AC2C562-405B-493B-861B-1F8878CD6E7C}" destId="{95471A32-DB1B-40E1-9270-F5C95B731F48}" srcOrd="0" destOrd="0" presId="urn:microsoft.com/office/officeart/2005/8/layout/hierarchy1"/>
    <dgm:cxn modelId="{2298CB28-2785-431C-AD5D-E263F45AC9E8}" type="presParOf" srcId="{95471A32-DB1B-40E1-9270-F5C95B731F48}" destId="{E2408FAD-1D77-4FBE-A4BA-315A2B72A708}" srcOrd="0" destOrd="0" presId="urn:microsoft.com/office/officeart/2005/8/layout/hierarchy1"/>
    <dgm:cxn modelId="{4BC9E993-5DB9-4B68-A1EF-794341DF97A0}" type="presParOf" srcId="{95471A32-DB1B-40E1-9270-F5C95B731F48}" destId="{B4D6602A-BD69-4E66-B82D-D53B4B016630}" srcOrd="1" destOrd="0" presId="urn:microsoft.com/office/officeart/2005/8/layout/hierarchy1"/>
    <dgm:cxn modelId="{E6ACFD49-90BD-4336-8917-C5BC2EAAADA4}" type="presParOf" srcId="{1AC2C562-405B-493B-861B-1F8878CD6E7C}" destId="{F9176A1E-C423-4481-99F1-CEA5F6FC9B84}" srcOrd="1" destOrd="0" presId="urn:microsoft.com/office/officeart/2005/8/layout/hierarchy1"/>
    <dgm:cxn modelId="{FB3A4F62-5C00-4A64-95BF-FF82B1DDBD15}" type="presParOf" srcId="{086B86AA-A58B-4117-B5C7-4FFF33D6B31E}" destId="{3CB44276-5C85-4D79-99D7-B90F36BFF179}" srcOrd="6" destOrd="0" presId="urn:microsoft.com/office/officeart/2005/8/layout/hierarchy1"/>
    <dgm:cxn modelId="{C180E957-B84F-4136-86AF-76B8B6A7D13A}" type="presParOf" srcId="{086B86AA-A58B-4117-B5C7-4FFF33D6B31E}" destId="{C7F15FCA-79C9-4167-937E-29F9A9EB21C1}" srcOrd="7" destOrd="0" presId="urn:microsoft.com/office/officeart/2005/8/layout/hierarchy1"/>
    <dgm:cxn modelId="{563E14B5-CAA4-4D62-8635-B56278C4CABE}" type="presParOf" srcId="{C7F15FCA-79C9-4167-937E-29F9A9EB21C1}" destId="{040E7202-B867-43BE-914D-EF3CDF7F490B}" srcOrd="0" destOrd="0" presId="urn:microsoft.com/office/officeart/2005/8/layout/hierarchy1"/>
    <dgm:cxn modelId="{035C77F5-D6A0-45C8-956B-5DD9003A52E6}" type="presParOf" srcId="{040E7202-B867-43BE-914D-EF3CDF7F490B}" destId="{4B5BAC63-F778-4838-96DF-AAE1036299B3}" srcOrd="0" destOrd="0" presId="urn:microsoft.com/office/officeart/2005/8/layout/hierarchy1"/>
    <dgm:cxn modelId="{77B438D7-99D3-4525-AC35-A9420633496B}" type="presParOf" srcId="{040E7202-B867-43BE-914D-EF3CDF7F490B}" destId="{5D44C31B-E401-4246-BD1B-1D7DF305F3BD}" srcOrd="1" destOrd="0" presId="urn:microsoft.com/office/officeart/2005/8/layout/hierarchy1"/>
    <dgm:cxn modelId="{71286C69-95E0-4EEB-9F2E-0D94678B7FE0}" type="presParOf" srcId="{C7F15FCA-79C9-4167-937E-29F9A9EB21C1}" destId="{D91BB825-5D08-4819-8EFF-83217A3EF0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093709-C0EB-45A5-A7CC-4E248407FA61}" type="doc">
      <dgm:prSet loTypeId="urn:microsoft.com/office/officeart/2005/8/layout/radial5" loCatId="cycle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pPr latinLnBrk="1"/>
          <a:endParaRPr lang="ko-KR" altLang="en-US"/>
        </a:p>
      </dgm:t>
    </dgm:pt>
    <dgm:pt modelId="{546D5BB2-7B71-462A-9DFA-262FA0B742F8}">
      <dgm:prSet phldrT="[텍스트]" phldr="0" custT="1"/>
      <dgm:spPr/>
      <dgm:t>
        <a:bodyPr/>
        <a:lstStyle/>
        <a:p>
          <a:pPr latinLnBrk="1"/>
          <a:r>
            <a:rPr lang="ko-KR" altLang="en-US" sz="2000" dirty="0">
              <a:latin typeface="리아체 Bold" panose="020B0803000000000000" pitchFamily="50" charset="-127"/>
              <a:ea typeface="리아체 Bold" panose="020B0803000000000000" pitchFamily="50" charset="-127"/>
            </a:rPr>
            <a:t>산업 내 경쟁</a:t>
          </a:r>
          <a:endParaRPr lang="en-US" altLang="ko-KR" sz="2000" dirty="0">
            <a:latin typeface="리아체 Bold" panose="020B0803000000000000" pitchFamily="50" charset="-127"/>
            <a:ea typeface="리아체 Bold" panose="020B0803000000000000" pitchFamily="50" charset="-127"/>
          </a:endParaRPr>
        </a:p>
        <a:p>
          <a:pPr latinLnBrk="1"/>
          <a:r>
            <a:rPr lang="ko-KR" altLang="en-US" sz="2000" dirty="0">
              <a:latin typeface="리아체 Bold" panose="020B0803000000000000" pitchFamily="50" charset="-127"/>
              <a:ea typeface="리아체 Bold" panose="020B0803000000000000" pitchFamily="50" charset="-127"/>
            </a:rPr>
            <a:t>강함</a:t>
          </a:r>
        </a:p>
      </dgm:t>
    </dgm:pt>
    <dgm:pt modelId="{8C47C2D0-C9DA-439B-93C5-28F7B81DEC8F}" type="parTrans" cxnId="{BECB5DF8-4D80-412D-A6F7-219ED4188169}">
      <dgm:prSet/>
      <dgm:spPr/>
      <dgm:t>
        <a:bodyPr/>
        <a:lstStyle/>
        <a:p>
          <a:pPr latinLnBrk="1"/>
          <a:endParaRPr lang="ko-KR" altLang="en-US" sz="2000">
            <a:latin typeface="리아체 Bold" panose="020B0803000000000000" pitchFamily="50" charset="-127"/>
            <a:ea typeface="리아체 Bold" panose="020B0803000000000000" pitchFamily="50" charset="-127"/>
          </a:endParaRPr>
        </a:p>
      </dgm:t>
    </dgm:pt>
    <dgm:pt modelId="{62EDDC18-B682-46FA-B1AD-E4381AADC621}" type="sibTrans" cxnId="{BECB5DF8-4D80-412D-A6F7-219ED4188169}">
      <dgm:prSet/>
      <dgm:spPr/>
      <dgm:t>
        <a:bodyPr/>
        <a:lstStyle/>
        <a:p>
          <a:pPr latinLnBrk="1"/>
          <a:endParaRPr lang="ko-KR" altLang="en-US" sz="2000">
            <a:latin typeface="리아체 Bold" panose="020B0803000000000000" pitchFamily="50" charset="-127"/>
            <a:ea typeface="리아체 Bold" panose="020B0803000000000000" pitchFamily="50" charset="-127"/>
          </a:endParaRPr>
        </a:p>
      </dgm:t>
    </dgm:pt>
    <dgm:pt modelId="{CB857EA6-A89B-4648-948E-63716F44282D}">
      <dgm:prSet phldrT="[텍스트]" custT="1"/>
      <dgm:spPr/>
      <dgm:t>
        <a:bodyPr/>
        <a:lstStyle/>
        <a:p>
          <a:pPr latinLnBrk="1"/>
          <a:r>
            <a:rPr lang="ko-KR" altLang="en-US" sz="2000" dirty="0">
              <a:latin typeface="리아체 Bold" panose="020B0803000000000000" pitchFamily="50" charset="-127"/>
              <a:ea typeface="리아체 Bold" panose="020B0803000000000000" pitchFamily="50" charset="-127"/>
            </a:rPr>
            <a:t>공급자의 </a:t>
          </a:r>
          <a:endParaRPr lang="en-US" altLang="ko-KR" sz="2000" dirty="0">
            <a:latin typeface="리아체 Bold" panose="020B0803000000000000" pitchFamily="50" charset="-127"/>
            <a:ea typeface="리아체 Bold" panose="020B0803000000000000" pitchFamily="50" charset="-127"/>
          </a:endParaRPr>
        </a:p>
        <a:p>
          <a:pPr latinLnBrk="1"/>
          <a:r>
            <a:rPr lang="ko-KR" altLang="en-US" sz="2000" dirty="0">
              <a:latin typeface="리아체 Bold" panose="020B0803000000000000" pitchFamily="50" charset="-127"/>
              <a:ea typeface="리아체 Bold" panose="020B0803000000000000" pitchFamily="50" charset="-127"/>
            </a:rPr>
            <a:t>교섭력</a:t>
          </a:r>
          <a:endParaRPr lang="en-US" altLang="ko-KR" sz="2000" dirty="0">
            <a:latin typeface="리아체 Bold" panose="020B0803000000000000" pitchFamily="50" charset="-127"/>
            <a:ea typeface="리아체 Bold" panose="020B0803000000000000" pitchFamily="50" charset="-127"/>
          </a:endParaRPr>
        </a:p>
        <a:p>
          <a:pPr latinLnBrk="1"/>
          <a:r>
            <a:rPr lang="ko-KR" altLang="en-US" sz="2000" dirty="0">
              <a:latin typeface="리아체 Bold" panose="020B0803000000000000" pitchFamily="50" charset="-127"/>
              <a:ea typeface="리아체 Bold" panose="020B0803000000000000" pitchFamily="50" charset="-127"/>
            </a:rPr>
            <a:t>중간</a:t>
          </a:r>
        </a:p>
      </dgm:t>
    </dgm:pt>
    <dgm:pt modelId="{0B074A7D-A513-452F-8A60-AC30BB8DDC85}" type="parTrans" cxnId="{21ED7473-DC1D-440E-AF9A-425F6BE2CCD6}">
      <dgm:prSet custT="1"/>
      <dgm:spPr/>
      <dgm:t>
        <a:bodyPr/>
        <a:lstStyle/>
        <a:p>
          <a:pPr latinLnBrk="1"/>
          <a:endParaRPr lang="ko-KR" altLang="en-US" sz="2000">
            <a:latin typeface="리아체 Bold" panose="020B0803000000000000" pitchFamily="50" charset="-127"/>
            <a:ea typeface="리아체 Bold" panose="020B0803000000000000" pitchFamily="50" charset="-127"/>
          </a:endParaRPr>
        </a:p>
      </dgm:t>
    </dgm:pt>
    <dgm:pt modelId="{4B62C43B-73A1-4775-9707-977CC33ADC54}" type="sibTrans" cxnId="{21ED7473-DC1D-440E-AF9A-425F6BE2CCD6}">
      <dgm:prSet/>
      <dgm:spPr/>
      <dgm:t>
        <a:bodyPr/>
        <a:lstStyle/>
        <a:p>
          <a:pPr latinLnBrk="1"/>
          <a:endParaRPr lang="ko-KR" altLang="en-US" sz="2000">
            <a:latin typeface="리아체 Bold" panose="020B0803000000000000" pitchFamily="50" charset="-127"/>
            <a:ea typeface="리아체 Bold" panose="020B0803000000000000" pitchFamily="50" charset="-127"/>
          </a:endParaRPr>
        </a:p>
      </dgm:t>
    </dgm:pt>
    <dgm:pt modelId="{FFC29037-04E1-4CD0-85DF-C202882865A5}">
      <dgm:prSet phldrT="[텍스트]" custT="1"/>
      <dgm:spPr/>
      <dgm:t>
        <a:bodyPr/>
        <a:lstStyle/>
        <a:p>
          <a:pPr latinLnBrk="1"/>
          <a:r>
            <a:rPr lang="ko-KR" altLang="en-US" sz="2000" dirty="0">
              <a:latin typeface="리아체 Bold" panose="020B0803000000000000" pitchFamily="50" charset="-127"/>
              <a:ea typeface="리아체 Bold" panose="020B0803000000000000" pitchFamily="50" charset="-127"/>
            </a:rPr>
            <a:t>대체재의 </a:t>
          </a:r>
          <a:endParaRPr lang="en-US" altLang="ko-KR" sz="2000" dirty="0">
            <a:latin typeface="리아체 Bold" panose="020B0803000000000000" pitchFamily="50" charset="-127"/>
            <a:ea typeface="리아체 Bold" panose="020B0803000000000000" pitchFamily="50" charset="-127"/>
          </a:endParaRPr>
        </a:p>
        <a:p>
          <a:pPr latinLnBrk="1"/>
          <a:r>
            <a:rPr lang="ko-KR" altLang="en-US" sz="2000" dirty="0">
              <a:latin typeface="리아체 Bold" panose="020B0803000000000000" pitchFamily="50" charset="-127"/>
              <a:ea typeface="리아체 Bold" panose="020B0803000000000000" pitchFamily="50" charset="-127"/>
            </a:rPr>
            <a:t>위협 정도</a:t>
          </a:r>
          <a:endParaRPr lang="en-US" altLang="ko-KR" sz="2000" dirty="0">
            <a:latin typeface="리아체 Bold" panose="020B0803000000000000" pitchFamily="50" charset="-127"/>
            <a:ea typeface="리아체 Bold" panose="020B0803000000000000" pitchFamily="50" charset="-127"/>
          </a:endParaRPr>
        </a:p>
        <a:p>
          <a:pPr latinLnBrk="1"/>
          <a:r>
            <a:rPr lang="ko-KR" altLang="en-US" sz="2000" dirty="0">
              <a:latin typeface="리아체 Bold" panose="020B0803000000000000" pitchFamily="50" charset="-127"/>
              <a:ea typeface="리아체 Bold" panose="020B0803000000000000" pitchFamily="50" charset="-127"/>
            </a:rPr>
            <a:t>강함</a:t>
          </a:r>
        </a:p>
      </dgm:t>
    </dgm:pt>
    <dgm:pt modelId="{8426F95C-2957-4C8F-A515-D9DB5C39F7DF}" type="parTrans" cxnId="{A86E3E37-5861-4863-990A-F119DD4B8B13}">
      <dgm:prSet custT="1"/>
      <dgm:spPr/>
      <dgm:t>
        <a:bodyPr/>
        <a:lstStyle/>
        <a:p>
          <a:pPr latinLnBrk="1"/>
          <a:endParaRPr lang="ko-KR" altLang="en-US" sz="2000">
            <a:latin typeface="리아체 Bold" panose="020B0803000000000000" pitchFamily="50" charset="-127"/>
            <a:ea typeface="리아체 Bold" panose="020B0803000000000000" pitchFamily="50" charset="-127"/>
          </a:endParaRPr>
        </a:p>
      </dgm:t>
    </dgm:pt>
    <dgm:pt modelId="{E5B71837-1C2C-4E48-82CE-DE2DAA914FEA}" type="sibTrans" cxnId="{A86E3E37-5861-4863-990A-F119DD4B8B13}">
      <dgm:prSet/>
      <dgm:spPr/>
      <dgm:t>
        <a:bodyPr/>
        <a:lstStyle/>
        <a:p>
          <a:pPr latinLnBrk="1"/>
          <a:endParaRPr lang="ko-KR" altLang="en-US" sz="2000">
            <a:latin typeface="리아체 Bold" panose="020B0803000000000000" pitchFamily="50" charset="-127"/>
            <a:ea typeface="리아체 Bold" panose="020B0803000000000000" pitchFamily="50" charset="-127"/>
          </a:endParaRPr>
        </a:p>
      </dgm:t>
    </dgm:pt>
    <dgm:pt modelId="{4D91A20E-EA47-4BC9-89FD-FD6FD6D32D7F}">
      <dgm:prSet phldrT="[텍스트]" custT="1"/>
      <dgm:spPr/>
      <dgm:t>
        <a:bodyPr/>
        <a:lstStyle/>
        <a:p>
          <a:pPr latinLnBrk="1"/>
          <a:r>
            <a:rPr lang="ko-KR" altLang="en-US" sz="2000" dirty="0">
              <a:latin typeface="리아체 Bold" panose="020B0803000000000000" pitchFamily="50" charset="-127"/>
              <a:ea typeface="리아체 Bold" panose="020B0803000000000000" pitchFamily="50" charset="-127"/>
            </a:rPr>
            <a:t>구매자의 </a:t>
          </a:r>
          <a:endParaRPr lang="en-US" altLang="ko-KR" sz="2000" dirty="0">
            <a:latin typeface="리아체 Bold" panose="020B0803000000000000" pitchFamily="50" charset="-127"/>
            <a:ea typeface="리아체 Bold" panose="020B0803000000000000" pitchFamily="50" charset="-127"/>
          </a:endParaRPr>
        </a:p>
        <a:p>
          <a:pPr latinLnBrk="1"/>
          <a:r>
            <a:rPr lang="ko-KR" altLang="en-US" sz="2000" dirty="0">
              <a:latin typeface="리아체 Bold" panose="020B0803000000000000" pitchFamily="50" charset="-127"/>
              <a:ea typeface="리아체 Bold" panose="020B0803000000000000" pitchFamily="50" charset="-127"/>
            </a:rPr>
            <a:t>교섭력</a:t>
          </a:r>
          <a:endParaRPr lang="en-US" altLang="ko-KR" sz="2000" dirty="0">
            <a:latin typeface="리아체 Bold" panose="020B0803000000000000" pitchFamily="50" charset="-127"/>
            <a:ea typeface="리아체 Bold" panose="020B0803000000000000" pitchFamily="50" charset="-127"/>
          </a:endParaRPr>
        </a:p>
        <a:p>
          <a:pPr latinLnBrk="1"/>
          <a:r>
            <a:rPr lang="ko-KR" altLang="en-US" sz="2000" dirty="0">
              <a:latin typeface="리아체 Bold" panose="020B0803000000000000" pitchFamily="50" charset="-127"/>
              <a:ea typeface="리아체 Bold" panose="020B0803000000000000" pitchFamily="50" charset="-127"/>
            </a:rPr>
            <a:t>중간</a:t>
          </a:r>
          <a:r>
            <a:rPr lang="en-US" altLang="ko-KR" sz="2000" dirty="0">
              <a:latin typeface="리아체 Bold" panose="020B0803000000000000" pitchFamily="50" charset="-127"/>
              <a:ea typeface="리아체 Bold" panose="020B0803000000000000" pitchFamily="50" charset="-127"/>
            </a:rPr>
            <a:t>~</a:t>
          </a:r>
          <a:r>
            <a:rPr lang="ko-KR" altLang="en-US" sz="2000" dirty="0">
              <a:latin typeface="리아체 Bold" panose="020B0803000000000000" pitchFamily="50" charset="-127"/>
              <a:ea typeface="리아체 Bold" panose="020B0803000000000000" pitchFamily="50" charset="-127"/>
            </a:rPr>
            <a:t>강함</a:t>
          </a:r>
        </a:p>
      </dgm:t>
    </dgm:pt>
    <dgm:pt modelId="{159B5B31-36DB-472A-8DB4-A27F88B6B608}" type="parTrans" cxnId="{A96D8211-CBCC-41D0-A999-154B07D02A33}">
      <dgm:prSet custT="1"/>
      <dgm:spPr/>
      <dgm:t>
        <a:bodyPr/>
        <a:lstStyle/>
        <a:p>
          <a:pPr latinLnBrk="1"/>
          <a:endParaRPr lang="ko-KR" altLang="en-US" sz="2000">
            <a:latin typeface="리아체 Bold" panose="020B0803000000000000" pitchFamily="50" charset="-127"/>
            <a:ea typeface="리아체 Bold" panose="020B0803000000000000" pitchFamily="50" charset="-127"/>
          </a:endParaRPr>
        </a:p>
      </dgm:t>
    </dgm:pt>
    <dgm:pt modelId="{D26CBC59-92B3-44D9-8C03-D6114477B8D2}" type="sibTrans" cxnId="{A96D8211-CBCC-41D0-A999-154B07D02A33}">
      <dgm:prSet/>
      <dgm:spPr/>
      <dgm:t>
        <a:bodyPr/>
        <a:lstStyle/>
        <a:p>
          <a:pPr latinLnBrk="1"/>
          <a:endParaRPr lang="ko-KR" altLang="en-US" sz="2000">
            <a:latin typeface="리아체 Bold" panose="020B0803000000000000" pitchFamily="50" charset="-127"/>
            <a:ea typeface="리아체 Bold" panose="020B0803000000000000" pitchFamily="50" charset="-127"/>
          </a:endParaRPr>
        </a:p>
      </dgm:t>
    </dgm:pt>
    <dgm:pt modelId="{CD2CAEDA-1EE4-4FEC-89F4-BC1C3B994BC8}">
      <dgm:prSet phldrT="[텍스트]" custT="1"/>
      <dgm:spPr/>
      <dgm:t>
        <a:bodyPr/>
        <a:lstStyle/>
        <a:p>
          <a:pPr latinLnBrk="1"/>
          <a:r>
            <a:rPr lang="ko-KR" altLang="en-US" sz="2000" dirty="0">
              <a:latin typeface="리아체 Bold" panose="020B0803000000000000" pitchFamily="50" charset="-127"/>
              <a:ea typeface="리아체 Bold" panose="020B0803000000000000" pitchFamily="50" charset="-127"/>
            </a:rPr>
            <a:t>잠재적 진입 가능성</a:t>
          </a:r>
          <a:endParaRPr lang="en-US" altLang="ko-KR" sz="2000" dirty="0">
            <a:latin typeface="리아체 Bold" panose="020B0803000000000000" pitchFamily="50" charset="-127"/>
            <a:ea typeface="리아체 Bold" panose="020B0803000000000000" pitchFamily="50" charset="-127"/>
          </a:endParaRPr>
        </a:p>
        <a:p>
          <a:pPr latinLnBrk="1"/>
          <a:r>
            <a:rPr lang="ko-KR" altLang="en-US" sz="2000" dirty="0">
              <a:latin typeface="리아체 Bold" panose="020B0803000000000000" pitchFamily="50" charset="-127"/>
              <a:ea typeface="리아체 Bold" panose="020B0803000000000000" pitchFamily="50" charset="-127"/>
            </a:rPr>
            <a:t>중간</a:t>
          </a:r>
        </a:p>
      </dgm:t>
    </dgm:pt>
    <dgm:pt modelId="{8FB8B89A-3737-43BB-8B5B-378BA3CD1BEC}" type="parTrans" cxnId="{D890EC8B-7FBA-4887-AF91-32C13A18AD02}">
      <dgm:prSet custT="1"/>
      <dgm:spPr/>
      <dgm:t>
        <a:bodyPr/>
        <a:lstStyle/>
        <a:p>
          <a:pPr latinLnBrk="1"/>
          <a:endParaRPr lang="ko-KR" altLang="en-US" sz="2000">
            <a:latin typeface="리아체 Bold" panose="020B0803000000000000" pitchFamily="50" charset="-127"/>
            <a:ea typeface="리아체 Bold" panose="020B0803000000000000" pitchFamily="50" charset="-127"/>
          </a:endParaRPr>
        </a:p>
      </dgm:t>
    </dgm:pt>
    <dgm:pt modelId="{02CF8204-0DCF-48CD-B0BE-474FFBDEC663}" type="sibTrans" cxnId="{D890EC8B-7FBA-4887-AF91-32C13A18AD02}">
      <dgm:prSet/>
      <dgm:spPr/>
      <dgm:t>
        <a:bodyPr/>
        <a:lstStyle/>
        <a:p>
          <a:pPr latinLnBrk="1"/>
          <a:endParaRPr lang="ko-KR" altLang="en-US" sz="2000">
            <a:latin typeface="리아체 Bold" panose="020B0803000000000000" pitchFamily="50" charset="-127"/>
            <a:ea typeface="리아체 Bold" panose="020B0803000000000000" pitchFamily="50" charset="-127"/>
          </a:endParaRPr>
        </a:p>
      </dgm:t>
    </dgm:pt>
    <dgm:pt modelId="{73564143-5570-469B-95C9-D6B53E94D47B}" type="pres">
      <dgm:prSet presAssocID="{54093709-C0EB-45A5-A7CC-4E248407FA6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15F66FB-5132-4F6A-BFA5-CCE3DBB4C8E0}" type="pres">
      <dgm:prSet presAssocID="{546D5BB2-7B71-462A-9DFA-262FA0B742F8}" presName="centerShape" presStyleLbl="node0" presStyleIdx="0" presStyleCnt="1"/>
      <dgm:spPr/>
    </dgm:pt>
    <dgm:pt modelId="{4D0BE446-61AF-46DB-BD3E-9A4222B58743}" type="pres">
      <dgm:prSet presAssocID="{0B074A7D-A513-452F-8A60-AC30BB8DDC85}" presName="parTrans" presStyleLbl="sibTrans2D1" presStyleIdx="0" presStyleCnt="4"/>
      <dgm:spPr/>
    </dgm:pt>
    <dgm:pt modelId="{34E40C98-EF9A-47AA-8D94-C36240F9121A}" type="pres">
      <dgm:prSet presAssocID="{0B074A7D-A513-452F-8A60-AC30BB8DDC85}" presName="connectorText" presStyleLbl="sibTrans2D1" presStyleIdx="0" presStyleCnt="4"/>
      <dgm:spPr/>
    </dgm:pt>
    <dgm:pt modelId="{F2F5C630-F6EE-42EF-BB32-FF8AEF1DA847}" type="pres">
      <dgm:prSet presAssocID="{CB857EA6-A89B-4648-948E-63716F44282D}" presName="node" presStyleLbl="node1" presStyleIdx="0" presStyleCnt="4">
        <dgm:presLayoutVars>
          <dgm:bulletEnabled val="1"/>
        </dgm:presLayoutVars>
      </dgm:prSet>
      <dgm:spPr/>
    </dgm:pt>
    <dgm:pt modelId="{D687D879-E294-4B9F-AD12-9F678C582723}" type="pres">
      <dgm:prSet presAssocID="{8426F95C-2957-4C8F-A515-D9DB5C39F7DF}" presName="parTrans" presStyleLbl="sibTrans2D1" presStyleIdx="1" presStyleCnt="4"/>
      <dgm:spPr/>
    </dgm:pt>
    <dgm:pt modelId="{D0B74297-C9A7-4A85-B31A-A070BE3794D2}" type="pres">
      <dgm:prSet presAssocID="{8426F95C-2957-4C8F-A515-D9DB5C39F7DF}" presName="connectorText" presStyleLbl="sibTrans2D1" presStyleIdx="1" presStyleCnt="4"/>
      <dgm:spPr/>
    </dgm:pt>
    <dgm:pt modelId="{8A554271-E77A-4719-9694-FD421280C491}" type="pres">
      <dgm:prSet presAssocID="{FFC29037-04E1-4CD0-85DF-C202882865A5}" presName="node" presStyleLbl="node1" presStyleIdx="1" presStyleCnt="4">
        <dgm:presLayoutVars>
          <dgm:bulletEnabled val="1"/>
        </dgm:presLayoutVars>
      </dgm:prSet>
      <dgm:spPr/>
    </dgm:pt>
    <dgm:pt modelId="{D615BE45-E68E-4C6E-976C-E68933013E02}" type="pres">
      <dgm:prSet presAssocID="{159B5B31-36DB-472A-8DB4-A27F88B6B608}" presName="parTrans" presStyleLbl="sibTrans2D1" presStyleIdx="2" presStyleCnt="4"/>
      <dgm:spPr/>
    </dgm:pt>
    <dgm:pt modelId="{16AF70AD-6660-4979-9404-E901EE9AE58C}" type="pres">
      <dgm:prSet presAssocID="{159B5B31-36DB-472A-8DB4-A27F88B6B608}" presName="connectorText" presStyleLbl="sibTrans2D1" presStyleIdx="2" presStyleCnt="4"/>
      <dgm:spPr/>
    </dgm:pt>
    <dgm:pt modelId="{02B09CF2-D815-41BC-AE6B-04566970E406}" type="pres">
      <dgm:prSet presAssocID="{4D91A20E-EA47-4BC9-89FD-FD6FD6D32D7F}" presName="node" presStyleLbl="node1" presStyleIdx="2" presStyleCnt="4">
        <dgm:presLayoutVars>
          <dgm:bulletEnabled val="1"/>
        </dgm:presLayoutVars>
      </dgm:prSet>
      <dgm:spPr/>
    </dgm:pt>
    <dgm:pt modelId="{D038988F-39BC-49D6-A37A-3335243E6602}" type="pres">
      <dgm:prSet presAssocID="{8FB8B89A-3737-43BB-8B5B-378BA3CD1BEC}" presName="parTrans" presStyleLbl="sibTrans2D1" presStyleIdx="3" presStyleCnt="4"/>
      <dgm:spPr/>
    </dgm:pt>
    <dgm:pt modelId="{5FF3337C-1935-42D7-A3DB-8E44AF30F7BE}" type="pres">
      <dgm:prSet presAssocID="{8FB8B89A-3737-43BB-8B5B-378BA3CD1BEC}" presName="connectorText" presStyleLbl="sibTrans2D1" presStyleIdx="3" presStyleCnt="4"/>
      <dgm:spPr/>
    </dgm:pt>
    <dgm:pt modelId="{F66175D4-66BE-4D61-A086-9DE0594CA51B}" type="pres">
      <dgm:prSet presAssocID="{CD2CAEDA-1EE4-4FEC-89F4-BC1C3B994BC8}" presName="node" presStyleLbl="node1" presStyleIdx="3" presStyleCnt="4">
        <dgm:presLayoutVars>
          <dgm:bulletEnabled val="1"/>
        </dgm:presLayoutVars>
      </dgm:prSet>
      <dgm:spPr/>
    </dgm:pt>
  </dgm:ptLst>
  <dgm:cxnLst>
    <dgm:cxn modelId="{0073A70B-5A63-4BBA-9919-DAF7E7C4D2FA}" type="presOf" srcId="{FFC29037-04E1-4CD0-85DF-C202882865A5}" destId="{8A554271-E77A-4719-9694-FD421280C491}" srcOrd="0" destOrd="0" presId="urn:microsoft.com/office/officeart/2005/8/layout/radial5"/>
    <dgm:cxn modelId="{A96D8211-CBCC-41D0-A999-154B07D02A33}" srcId="{546D5BB2-7B71-462A-9DFA-262FA0B742F8}" destId="{4D91A20E-EA47-4BC9-89FD-FD6FD6D32D7F}" srcOrd="2" destOrd="0" parTransId="{159B5B31-36DB-472A-8DB4-A27F88B6B608}" sibTransId="{D26CBC59-92B3-44D9-8C03-D6114477B8D2}"/>
    <dgm:cxn modelId="{63D18B12-46BF-42FF-AA8D-D30C4DCC835F}" type="presOf" srcId="{CD2CAEDA-1EE4-4FEC-89F4-BC1C3B994BC8}" destId="{F66175D4-66BE-4D61-A086-9DE0594CA51B}" srcOrd="0" destOrd="0" presId="urn:microsoft.com/office/officeart/2005/8/layout/radial5"/>
    <dgm:cxn modelId="{0D5D0424-FB95-4892-B0A1-8C2FAF6EC0BE}" type="presOf" srcId="{159B5B31-36DB-472A-8DB4-A27F88B6B608}" destId="{16AF70AD-6660-4979-9404-E901EE9AE58C}" srcOrd="1" destOrd="0" presId="urn:microsoft.com/office/officeart/2005/8/layout/radial5"/>
    <dgm:cxn modelId="{9CADC431-66CA-4D2C-BE1B-96EA55F17D62}" type="presOf" srcId="{8FB8B89A-3737-43BB-8B5B-378BA3CD1BEC}" destId="{5FF3337C-1935-42D7-A3DB-8E44AF30F7BE}" srcOrd="1" destOrd="0" presId="urn:microsoft.com/office/officeart/2005/8/layout/radial5"/>
    <dgm:cxn modelId="{A86E3E37-5861-4863-990A-F119DD4B8B13}" srcId="{546D5BB2-7B71-462A-9DFA-262FA0B742F8}" destId="{FFC29037-04E1-4CD0-85DF-C202882865A5}" srcOrd="1" destOrd="0" parTransId="{8426F95C-2957-4C8F-A515-D9DB5C39F7DF}" sibTransId="{E5B71837-1C2C-4E48-82CE-DE2DAA914FEA}"/>
    <dgm:cxn modelId="{1F680B3E-7AB6-4CF5-86D7-AEE963121F84}" type="presOf" srcId="{8FB8B89A-3737-43BB-8B5B-378BA3CD1BEC}" destId="{D038988F-39BC-49D6-A37A-3335243E6602}" srcOrd="0" destOrd="0" presId="urn:microsoft.com/office/officeart/2005/8/layout/radial5"/>
    <dgm:cxn modelId="{5F9CA372-9C03-42D2-89EF-453CF77F55B1}" type="presOf" srcId="{159B5B31-36DB-472A-8DB4-A27F88B6B608}" destId="{D615BE45-E68E-4C6E-976C-E68933013E02}" srcOrd="0" destOrd="0" presId="urn:microsoft.com/office/officeart/2005/8/layout/radial5"/>
    <dgm:cxn modelId="{21ED7473-DC1D-440E-AF9A-425F6BE2CCD6}" srcId="{546D5BB2-7B71-462A-9DFA-262FA0B742F8}" destId="{CB857EA6-A89B-4648-948E-63716F44282D}" srcOrd="0" destOrd="0" parTransId="{0B074A7D-A513-452F-8A60-AC30BB8DDC85}" sibTransId="{4B62C43B-73A1-4775-9707-977CC33ADC54}"/>
    <dgm:cxn modelId="{7F081382-D6B5-4247-B046-4C0CF2A3C97E}" type="presOf" srcId="{8426F95C-2957-4C8F-A515-D9DB5C39F7DF}" destId="{D0B74297-C9A7-4A85-B31A-A070BE3794D2}" srcOrd="1" destOrd="0" presId="urn:microsoft.com/office/officeart/2005/8/layout/radial5"/>
    <dgm:cxn modelId="{D890EC8B-7FBA-4887-AF91-32C13A18AD02}" srcId="{546D5BB2-7B71-462A-9DFA-262FA0B742F8}" destId="{CD2CAEDA-1EE4-4FEC-89F4-BC1C3B994BC8}" srcOrd="3" destOrd="0" parTransId="{8FB8B89A-3737-43BB-8B5B-378BA3CD1BEC}" sibTransId="{02CF8204-0DCF-48CD-B0BE-474FFBDEC663}"/>
    <dgm:cxn modelId="{43ED518E-FA47-4274-8AA3-AFC26B4E0330}" type="presOf" srcId="{0B074A7D-A513-452F-8A60-AC30BB8DDC85}" destId="{4D0BE446-61AF-46DB-BD3E-9A4222B58743}" srcOrd="0" destOrd="0" presId="urn:microsoft.com/office/officeart/2005/8/layout/radial5"/>
    <dgm:cxn modelId="{D7DA2396-792E-4DF3-B26F-18893A7F215D}" type="presOf" srcId="{4D91A20E-EA47-4BC9-89FD-FD6FD6D32D7F}" destId="{02B09CF2-D815-41BC-AE6B-04566970E406}" srcOrd="0" destOrd="0" presId="urn:microsoft.com/office/officeart/2005/8/layout/radial5"/>
    <dgm:cxn modelId="{E6A5629A-5706-4A15-93C1-F820AB951CEA}" type="presOf" srcId="{546D5BB2-7B71-462A-9DFA-262FA0B742F8}" destId="{015F66FB-5132-4F6A-BFA5-CCE3DBB4C8E0}" srcOrd="0" destOrd="0" presId="urn:microsoft.com/office/officeart/2005/8/layout/radial5"/>
    <dgm:cxn modelId="{1FF3A6A5-8B48-4AB9-9415-3552FC8FE679}" type="presOf" srcId="{54093709-C0EB-45A5-A7CC-4E248407FA61}" destId="{73564143-5570-469B-95C9-D6B53E94D47B}" srcOrd="0" destOrd="0" presId="urn:microsoft.com/office/officeart/2005/8/layout/radial5"/>
    <dgm:cxn modelId="{F6C0BBD0-A846-4EE7-B72D-2BAA05683372}" type="presOf" srcId="{CB857EA6-A89B-4648-948E-63716F44282D}" destId="{F2F5C630-F6EE-42EF-BB32-FF8AEF1DA847}" srcOrd="0" destOrd="0" presId="urn:microsoft.com/office/officeart/2005/8/layout/radial5"/>
    <dgm:cxn modelId="{E6A101F7-60C3-4E84-968F-BED6A4BC756A}" type="presOf" srcId="{0B074A7D-A513-452F-8A60-AC30BB8DDC85}" destId="{34E40C98-EF9A-47AA-8D94-C36240F9121A}" srcOrd="1" destOrd="0" presId="urn:microsoft.com/office/officeart/2005/8/layout/radial5"/>
    <dgm:cxn modelId="{BECB5DF8-4D80-412D-A6F7-219ED4188169}" srcId="{54093709-C0EB-45A5-A7CC-4E248407FA61}" destId="{546D5BB2-7B71-462A-9DFA-262FA0B742F8}" srcOrd="0" destOrd="0" parTransId="{8C47C2D0-C9DA-439B-93C5-28F7B81DEC8F}" sibTransId="{62EDDC18-B682-46FA-B1AD-E4381AADC621}"/>
    <dgm:cxn modelId="{654871FA-40B9-40A1-94E7-CC165DAA4874}" type="presOf" srcId="{8426F95C-2957-4C8F-A515-D9DB5C39F7DF}" destId="{D687D879-E294-4B9F-AD12-9F678C582723}" srcOrd="0" destOrd="0" presId="urn:microsoft.com/office/officeart/2005/8/layout/radial5"/>
    <dgm:cxn modelId="{AD25C7D1-CD27-4EB0-A0C5-0E21AA40DCE9}" type="presParOf" srcId="{73564143-5570-469B-95C9-D6B53E94D47B}" destId="{015F66FB-5132-4F6A-BFA5-CCE3DBB4C8E0}" srcOrd="0" destOrd="0" presId="urn:microsoft.com/office/officeart/2005/8/layout/radial5"/>
    <dgm:cxn modelId="{14397E2E-081D-45D0-81E0-CCF48BE503E8}" type="presParOf" srcId="{73564143-5570-469B-95C9-D6B53E94D47B}" destId="{4D0BE446-61AF-46DB-BD3E-9A4222B58743}" srcOrd="1" destOrd="0" presId="urn:microsoft.com/office/officeart/2005/8/layout/radial5"/>
    <dgm:cxn modelId="{D773F929-BDBE-4A6E-8E70-3946E88A2B4A}" type="presParOf" srcId="{4D0BE446-61AF-46DB-BD3E-9A4222B58743}" destId="{34E40C98-EF9A-47AA-8D94-C36240F9121A}" srcOrd="0" destOrd="0" presId="urn:microsoft.com/office/officeart/2005/8/layout/radial5"/>
    <dgm:cxn modelId="{6865B380-B870-470D-B824-8B31E9D41F09}" type="presParOf" srcId="{73564143-5570-469B-95C9-D6B53E94D47B}" destId="{F2F5C630-F6EE-42EF-BB32-FF8AEF1DA847}" srcOrd="2" destOrd="0" presId="urn:microsoft.com/office/officeart/2005/8/layout/radial5"/>
    <dgm:cxn modelId="{0DC085F1-2A00-4762-B687-9FA2B271D665}" type="presParOf" srcId="{73564143-5570-469B-95C9-D6B53E94D47B}" destId="{D687D879-E294-4B9F-AD12-9F678C582723}" srcOrd="3" destOrd="0" presId="urn:microsoft.com/office/officeart/2005/8/layout/radial5"/>
    <dgm:cxn modelId="{131251FE-0D4A-4951-8565-15CDCD6AE646}" type="presParOf" srcId="{D687D879-E294-4B9F-AD12-9F678C582723}" destId="{D0B74297-C9A7-4A85-B31A-A070BE3794D2}" srcOrd="0" destOrd="0" presId="urn:microsoft.com/office/officeart/2005/8/layout/radial5"/>
    <dgm:cxn modelId="{C6E19515-4E14-4E70-9C6B-E2D66245C409}" type="presParOf" srcId="{73564143-5570-469B-95C9-D6B53E94D47B}" destId="{8A554271-E77A-4719-9694-FD421280C491}" srcOrd="4" destOrd="0" presId="urn:microsoft.com/office/officeart/2005/8/layout/radial5"/>
    <dgm:cxn modelId="{F6243026-3785-453C-A188-FCE28AE9D1A8}" type="presParOf" srcId="{73564143-5570-469B-95C9-D6B53E94D47B}" destId="{D615BE45-E68E-4C6E-976C-E68933013E02}" srcOrd="5" destOrd="0" presId="urn:microsoft.com/office/officeart/2005/8/layout/radial5"/>
    <dgm:cxn modelId="{92D9512C-6D7A-4137-9C3A-1244DBD7F836}" type="presParOf" srcId="{D615BE45-E68E-4C6E-976C-E68933013E02}" destId="{16AF70AD-6660-4979-9404-E901EE9AE58C}" srcOrd="0" destOrd="0" presId="urn:microsoft.com/office/officeart/2005/8/layout/radial5"/>
    <dgm:cxn modelId="{806C3C1E-120E-4DD7-816C-E4698C5A3133}" type="presParOf" srcId="{73564143-5570-469B-95C9-D6B53E94D47B}" destId="{02B09CF2-D815-41BC-AE6B-04566970E406}" srcOrd="6" destOrd="0" presId="urn:microsoft.com/office/officeart/2005/8/layout/radial5"/>
    <dgm:cxn modelId="{54783570-887F-47A1-B3F2-6975152702BB}" type="presParOf" srcId="{73564143-5570-469B-95C9-D6B53E94D47B}" destId="{D038988F-39BC-49D6-A37A-3335243E6602}" srcOrd="7" destOrd="0" presId="urn:microsoft.com/office/officeart/2005/8/layout/radial5"/>
    <dgm:cxn modelId="{47EAA0F1-2822-4147-8A8B-361D0CEC00CB}" type="presParOf" srcId="{D038988F-39BC-49D6-A37A-3335243E6602}" destId="{5FF3337C-1935-42D7-A3DB-8E44AF30F7BE}" srcOrd="0" destOrd="0" presId="urn:microsoft.com/office/officeart/2005/8/layout/radial5"/>
    <dgm:cxn modelId="{63D9A70E-4132-49D1-AB18-581B33DAEB18}" type="presParOf" srcId="{73564143-5570-469B-95C9-D6B53E94D47B}" destId="{F66175D4-66BE-4D61-A086-9DE0594CA51B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5B0141-3BCB-447F-9775-8F283B68BFB1}" type="doc">
      <dgm:prSet loTypeId="urn:microsoft.com/office/officeart/2005/8/layout/process1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pPr latinLnBrk="1"/>
          <a:endParaRPr lang="ko-KR" altLang="en-US"/>
        </a:p>
      </dgm:t>
    </dgm:pt>
    <dgm:pt modelId="{2C03D9B9-E292-49D8-9A95-FF6BC9602713}">
      <dgm:prSet phldrT="[텍스트]" phldr="0"/>
      <dgm:spPr/>
      <dgm:t>
        <a:bodyPr/>
        <a:lstStyle/>
        <a:p>
          <a:pPr algn="ctr" latinLnBrk="1">
            <a:lnSpc>
              <a:spcPct val="90000"/>
            </a:lnSpc>
          </a:pPr>
          <a:r>
            <a:rPr lang="ko-KR" altLang="en-US" sz="36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구매</a:t>
          </a:r>
        </a:p>
      </dgm:t>
    </dgm:pt>
    <dgm:pt modelId="{130DF343-DF98-422C-8972-C4297E578AE3}" type="parTrans" cxnId="{56D66182-7BD4-4900-8C68-32D0DB2495E5}">
      <dgm:prSet/>
      <dgm:spPr/>
      <dgm:t>
        <a:bodyPr/>
        <a:lstStyle/>
        <a:p>
          <a:pPr algn="ctr"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D4DF568A-D379-4492-9313-CD263CEF7C8F}" type="sibTrans" cxnId="{56D66182-7BD4-4900-8C68-32D0DB2495E5}">
      <dgm:prSet/>
      <dgm:spPr/>
      <dgm:t>
        <a:bodyPr/>
        <a:lstStyle/>
        <a:p>
          <a:pPr algn="ctr"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368C1179-09EE-46A5-BB0B-92B27F253912}">
      <dgm:prSet phldrT="[텍스트]"/>
      <dgm:spPr/>
      <dgm:t>
        <a:bodyPr/>
        <a:lstStyle/>
        <a:p>
          <a:pPr algn="ctr" latinLnBrk="1">
            <a:lnSpc>
              <a:spcPct val="90000"/>
            </a:lnSpc>
          </a:pPr>
          <a:r>
            <a:rPr lang="ko-KR" altLang="en-US" sz="36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생산</a:t>
          </a:r>
        </a:p>
      </dgm:t>
    </dgm:pt>
    <dgm:pt modelId="{54E3BF09-5CD9-4678-B20F-CBC1334FCCF1}" type="parTrans" cxnId="{3652970C-89C8-499A-9AD3-A6C935414C41}">
      <dgm:prSet/>
      <dgm:spPr/>
      <dgm:t>
        <a:bodyPr/>
        <a:lstStyle/>
        <a:p>
          <a:pPr algn="ctr"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2DFFB12F-D9C4-44EE-9626-AE70A9FB18A5}" type="sibTrans" cxnId="{3652970C-89C8-499A-9AD3-A6C935414C41}">
      <dgm:prSet/>
      <dgm:spPr/>
      <dgm:t>
        <a:bodyPr/>
        <a:lstStyle/>
        <a:p>
          <a:pPr algn="ctr"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218EA74B-1B38-49DE-B44A-C9A0D79B505A}">
      <dgm:prSet phldrT="[텍스트]"/>
      <dgm:spPr/>
      <dgm:t>
        <a:bodyPr/>
        <a:lstStyle/>
        <a:p>
          <a:pPr algn="ctr" latinLnBrk="1">
            <a:lnSpc>
              <a:spcPct val="90000"/>
            </a:lnSpc>
          </a:pPr>
          <a:r>
            <a:rPr lang="ko-KR" altLang="en-US" sz="36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마케팅</a:t>
          </a:r>
        </a:p>
      </dgm:t>
    </dgm:pt>
    <dgm:pt modelId="{2C740FD9-DDFB-4290-ABD8-F4C19C29D05A}" type="parTrans" cxnId="{3074AC83-AA05-493C-B274-D112E5CE3478}">
      <dgm:prSet/>
      <dgm:spPr/>
      <dgm:t>
        <a:bodyPr/>
        <a:lstStyle/>
        <a:p>
          <a:pPr algn="ctr"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125E6626-66C5-4BE0-8A0A-50204D979A26}" type="sibTrans" cxnId="{3074AC83-AA05-493C-B274-D112E5CE3478}">
      <dgm:prSet/>
      <dgm:spPr/>
      <dgm:t>
        <a:bodyPr/>
        <a:lstStyle/>
        <a:p>
          <a:pPr algn="ctr"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870960B2-F64F-49B4-9359-0987F8F7EC5A}">
      <dgm:prSet phldrT="[텍스트]"/>
      <dgm:spPr/>
      <dgm:t>
        <a:bodyPr/>
        <a:lstStyle/>
        <a:p>
          <a:pPr algn="ctr" latinLnBrk="1">
            <a:lnSpc>
              <a:spcPct val="90000"/>
            </a:lnSpc>
          </a:pPr>
          <a:r>
            <a:rPr lang="ko-KR" altLang="en-US" sz="36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판매</a:t>
          </a:r>
        </a:p>
      </dgm:t>
    </dgm:pt>
    <dgm:pt modelId="{00C8167B-D085-486D-879B-F6989E2B9B8C}" type="parTrans" cxnId="{28BE9C0C-99DD-4EBC-B450-54EECAACAEB7}">
      <dgm:prSet/>
      <dgm:spPr/>
      <dgm:t>
        <a:bodyPr/>
        <a:lstStyle/>
        <a:p>
          <a:pPr algn="ctr"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C035C09A-CC1E-4869-B359-C9D97A58DDF1}" type="sibTrans" cxnId="{28BE9C0C-99DD-4EBC-B450-54EECAACAEB7}">
      <dgm:prSet/>
      <dgm:spPr/>
      <dgm:t>
        <a:bodyPr/>
        <a:lstStyle/>
        <a:p>
          <a:pPr algn="ctr"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92B42004-52AA-4F55-BC70-70461910DCCD}">
      <dgm:prSet phldrT="[텍스트]"/>
      <dgm:spPr/>
      <dgm:t>
        <a:bodyPr/>
        <a:lstStyle/>
        <a:p>
          <a:pPr algn="ctr" latinLnBrk="1">
            <a:lnSpc>
              <a:spcPct val="90000"/>
            </a:lnSpc>
          </a:pPr>
          <a:r>
            <a:rPr lang="ko-KR" altLang="en-US" sz="36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서비스</a:t>
          </a:r>
        </a:p>
      </dgm:t>
    </dgm:pt>
    <dgm:pt modelId="{47200588-C8C5-4224-A06C-B5C25B98644F}" type="parTrans" cxnId="{311D941F-6DEE-4029-980F-B383C80238BE}">
      <dgm:prSet/>
      <dgm:spPr/>
      <dgm:t>
        <a:bodyPr/>
        <a:lstStyle/>
        <a:p>
          <a:pPr algn="ctr"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BD26B4FA-79D9-48AC-AAA9-A8B246963CC3}" type="sibTrans" cxnId="{311D941F-6DEE-4029-980F-B383C80238BE}">
      <dgm:prSet/>
      <dgm:spPr/>
      <dgm:t>
        <a:bodyPr/>
        <a:lstStyle/>
        <a:p>
          <a:pPr algn="ctr"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5DC55D5D-F48B-4C85-A2CF-2F2DCB91FDE2}">
      <dgm:prSet custT="1"/>
      <dgm:spPr/>
      <dgm:t>
        <a:bodyPr anchor="ctr"/>
        <a:lstStyle/>
        <a:p>
          <a:pPr latinLnBrk="1">
            <a:lnSpc>
              <a:spcPct val="150000"/>
            </a:lnSpc>
          </a:pP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중앙집중식 물류</a:t>
          </a:r>
        </a:p>
      </dgm:t>
    </dgm:pt>
    <dgm:pt modelId="{5072F3CE-CCEA-48D9-AB32-A1F11862A07D}" type="parTrans" cxnId="{5D95F052-C736-496D-9231-F14469F2A1E4}">
      <dgm:prSet/>
      <dgm:spPr/>
      <dgm:t>
        <a:bodyPr/>
        <a:lstStyle/>
        <a:p>
          <a:pPr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0F2A8A60-3E14-455A-9DAF-3837AB5FA90E}" type="sibTrans" cxnId="{5D95F052-C736-496D-9231-F14469F2A1E4}">
      <dgm:prSet/>
      <dgm:spPr/>
      <dgm:t>
        <a:bodyPr/>
        <a:lstStyle/>
        <a:p>
          <a:pPr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AB143CF0-95CD-4C71-B543-74383BFB3B73}">
      <dgm:prSet custT="1"/>
      <dgm:spPr/>
      <dgm:t>
        <a:bodyPr anchor="ctr"/>
        <a:lstStyle/>
        <a:p>
          <a:pPr latinLnBrk="1">
            <a:lnSpc>
              <a:spcPct val="150000"/>
            </a:lnSpc>
          </a:pP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롯데 계열사 식자재 조달</a:t>
          </a:r>
        </a:p>
      </dgm:t>
    </dgm:pt>
    <dgm:pt modelId="{951182E7-A650-4F29-976F-63DA33F0D8F4}" type="parTrans" cxnId="{2F57006A-3375-44B5-9AE5-C122DE39CDA1}">
      <dgm:prSet/>
      <dgm:spPr/>
      <dgm:t>
        <a:bodyPr/>
        <a:lstStyle/>
        <a:p>
          <a:pPr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A34EA375-FAC1-47C2-B9D5-A03BD2189960}" type="sibTrans" cxnId="{2F57006A-3375-44B5-9AE5-C122DE39CDA1}">
      <dgm:prSet/>
      <dgm:spPr/>
      <dgm:t>
        <a:bodyPr/>
        <a:lstStyle/>
        <a:p>
          <a:pPr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5B014809-796A-4657-92EF-4FE4F570B533}">
      <dgm:prSet custT="1"/>
      <dgm:spPr/>
      <dgm:t>
        <a:bodyPr anchor="ctr"/>
        <a:lstStyle/>
        <a:p>
          <a:pPr latinLnBrk="1">
            <a:lnSpc>
              <a:spcPct val="150000"/>
            </a:lnSpc>
          </a:pP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대량구매를 통한 단가 안정</a:t>
          </a:r>
        </a:p>
      </dgm:t>
    </dgm:pt>
    <dgm:pt modelId="{C6CB26C9-95CE-4747-A26B-E8050C7F9E2A}" type="parTrans" cxnId="{82596668-7804-4EC6-BC12-0BBCC4ABBA65}">
      <dgm:prSet/>
      <dgm:spPr/>
      <dgm:t>
        <a:bodyPr/>
        <a:lstStyle/>
        <a:p>
          <a:pPr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813C1837-6718-4AC0-8781-DAD776B71025}" type="sibTrans" cxnId="{82596668-7804-4EC6-BC12-0BBCC4ABBA65}">
      <dgm:prSet/>
      <dgm:spPr/>
      <dgm:t>
        <a:bodyPr/>
        <a:lstStyle/>
        <a:p>
          <a:pPr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4E8655D6-AEA4-4828-93DC-A804EA32C721}">
      <dgm:prSet custT="1"/>
      <dgm:spPr/>
      <dgm:t>
        <a:bodyPr anchor="ctr"/>
        <a:lstStyle/>
        <a:p>
          <a:pPr latinLnBrk="1">
            <a:lnSpc>
              <a:spcPct val="150000"/>
            </a:lnSpc>
          </a:pP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표준화된 조리</a:t>
          </a:r>
        </a:p>
      </dgm:t>
    </dgm:pt>
    <dgm:pt modelId="{A3C2958D-A549-4764-BBD7-9A95A104CD10}" type="parTrans" cxnId="{FF2EE318-9C69-4597-9EC7-4E601052BAF0}">
      <dgm:prSet/>
      <dgm:spPr/>
      <dgm:t>
        <a:bodyPr/>
        <a:lstStyle/>
        <a:p>
          <a:pPr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6A97FD24-D8C0-45BE-8879-B22FDA0DDE15}" type="sibTrans" cxnId="{FF2EE318-9C69-4597-9EC7-4E601052BAF0}">
      <dgm:prSet/>
      <dgm:spPr/>
      <dgm:t>
        <a:bodyPr/>
        <a:lstStyle/>
        <a:p>
          <a:pPr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94904764-D13A-4AA6-BFE2-EBF3E4FAE5B9}">
      <dgm:prSet custT="1"/>
      <dgm:spPr/>
      <dgm:t>
        <a:bodyPr anchor="ctr"/>
        <a:lstStyle/>
        <a:p>
          <a:pPr latinLnBrk="1">
            <a:lnSpc>
              <a:spcPct val="90000"/>
            </a:lnSpc>
          </a:pPr>
          <a:endParaRPr lang="ko-KR" altLang="en-US" sz="2000" dirty="0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6260C665-5AF4-4403-8263-9DAC271E612D}" type="parTrans" cxnId="{89B45CE3-18F5-43AE-B020-2314612EA7BC}">
      <dgm:prSet/>
      <dgm:spPr/>
      <dgm:t>
        <a:bodyPr/>
        <a:lstStyle/>
        <a:p>
          <a:pPr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058D4B41-3598-4C5D-AB08-6B13D258806F}" type="sibTrans" cxnId="{89B45CE3-18F5-43AE-B020-2314612EA7BC}">
      <dgm:prSet/>
      <dgm:spPr/>
      <dgm:t>
        <a:bodyPr/>
        <a:lstStyle/>
        <a:p>
          <a:pPr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CB91DC76-5841-40F5-8F3E-5CD51C6C4035}">
      <dgm:prSet custT="1"/>
      <dgm:spPr/>
      <dgm:t>
        <a:bodyPr anchor="ctr"/>
        <a:lstStyle/>
        <a:p>
          <a:pPr latinLnBrk="1">
            <a:lnSpc>
              <a:spcPct val="150000"/>
            </a:lnSpc>
          </a:pP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익숙한 브랜드</a:t>
          </a:r>
        </a:p>
      </dgm:t>
    </dgm:pt>
    <dgm:pt modelId="{B5DA786E-5119-457C-A941-E21B3618CB69}" type="parTrans" cxnId="{7E6D1E7F-1C2E-4B2C-866C-ADE717BCF210}">
      <dgm:prSet/>
      <dgm:spPr/>
      <dgm:t>
        <a:bodyPr/>
        <a:lstStyle/>
        <a:p>
          <a:pPr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19B522A0-8B29-4946-927E-6E679DBD6878}" type="sibTrans" cxnId="{7E6D1E7F-1C2E-4B2C-866C-ADE717BCF210}">
      <dgm:prSet/>
      <dgm:spPr/>
      <dgm:t>
        <a:bodyPr/>
        <a:lstStyle/>
        <a:p>
          <a:pPr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AFC9414B-01D3-4503-978B-DB5BB4443DDD}">
      <dgm:prSet custT="1"/>
      <dgm:spPr/>
      <dgm:t>
        <a:bodyPr anchor="ctr"/>
        <a:lstStyle/>
        <a:p>
          <a:pPr latinLnBrk="1">
            <a:lnSpc>
              <a:spcPct val="150000"/>
            </a:lnSpc>
          </a:pP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전국 </a:t>
          </a:r>
          <a:r>
            <a:rPr lang="en-US" altLang="ko-KR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1,300</a:t>
          </a: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개 점포</a:t>
          </a:r>
        </a:p>
      </dgm:t>
    </dgm:pt>
    <dgm:pt modelId="{A27FB36E-C306-469F-8C15-16C707D6B444}" type="parTrans" cxnId="{5B517597-10E8-4D34-8215-FC20B2699A62}">
      <dgm:prSet/>
      <dgm:spPr/>
      <dgm:t>
        <a:bodyPr/>
        <a:lstStyle/>
        <a:p>
          <a:pPr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35F0D0BF-B159-482C-B571-0A0E6555278F}" type="sibTrans" cxnId="{5B517597-10E8-4D34-8215-FC20B2699A62}">
      <dgm:prSet/>
      <dgm:spPr/>
      <dgm:t>
        <a:bodyPr/>
        <a:lstStyle/>
        <a:p>
          <a:pPr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4165FA41-9E2D-4E07-8A20-6416E7EE48F6}">
      <dgm:prSet custT="1"/>
      <dgm:spPr/>
      <dgm:t>
        <a:bodyPr anchor="ctr"/>
        <a:lstStyle/>
        <a:p>
          <a:pPr latinLnBrk="1">
            <a:lnSpc>
              <a:spcPct val="150000"/>
            </a:lnSpc>
          </a:pP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프리미엄 경험 부족</a:t>
          </a:r>
        </a:p>
      </dgm:t>
    </dgm:pt>
    <dgm:pt modelId="{5D7530E2-D693-4871-9808-20ADBAB68E66}" type="parTrans" cxnId="{43E5FCE6-7C7D-42D7-BE2B-0ACB6069D99B}">
      <dgm:prSet/>
      <dgm:spPr/>
      <dgm:t>
        <a:bodyPr/>
        <a:lstStyle/>
        <a:p>
          <a:pPr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DD119B4A-DABB-442E-B322-93F7E6FA6B8E}" type="sibTrans" cxnId="{43E5FCE6-7C7D-42D7-BE2B-0ACB6069D99B}">
      <dgm:prSet/>
      <dgm:spPr/>
      <dgm:t>
        <a:bodyPr/>
        <a:lstStyle/>
        <a:p>
          <a:pPr latinLnBrk="1"/>
          <a:endParaRPr lang="ko-KR" altLang="en-US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A5A48069-E6B3-48EF-8F10-6C760F89E505}">
      <dgm:prSet/>
      <dgm:spPr/>
      <dgm:t>
        <a:bodyPr/>
        <a:lstStyle/>
        <a:p>
          <a:pPr algn="ctr" latinLnBrk="1">
            <a:lnSpc>
              <a:spcPct val="90000"/>
            </a:lnSpc>
          </a:pPr>
          <a:r>
            <a:rPr lang="ko-KR" altLang="en-US" sz="36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개발</a:t>
          </a:r>
        </a:p>
      </dgm:t>
    </dgm:pt>
    <dgm:pt modelId="{8695D0DD-A01E-47EE-849C-0ACA466CFC93}" type="parTrans" cxnId="{F2684609-48F1-47EE-BD74-6E7252993A32}">
      <dgm:prSet/>
      <dgm:spPr/>
      <dgm:t>
        <a:bodyPr/>
        <a:lstStyle/>
        <a:p>
          <a:pPr latinLnBrk="1"/>
          <a:endParaRPr lang="ko-KR" altLang="en-US"/>
        </a:p>
      </dgm:t>
    </dgm:pt>
    <dgm:pt modelId="{6CB1DFEF-FF8A-4DDC-980C-31DB8DD961A9}" type="sibTrans" cxnId="{F2684609-48F1-47EE-BD74-6E7252993A32}">
      <dgm:prSet/>
      <dgm:spPr/>
      <dgm:t>
        <a:bodyPr/>
        <a:lstStyle/>
        <a:p>
          <a:pPr latinLnBrk="1"/>
          <a:endParaRPr lang="ko-KR" altLang="en-US"/>
        </a:p>
      </dgm:t>
    </dgm:pt>
    <dgm:pt modelId="{70252F5D-053D-4BA5-B3B7-13F0B127CB7E}">
      <dgm:prSet custT="1"/>
      <dgm:spPr/>
      <dgm:t>
        <a:bodyPr anchor="ctr"/>
        <a:lstStyle/>
        <a:p>
          <a:pPr latinLnBrk="1">
            <a:lnSpc>
              <a:spcPct val="150000"/>
            </a:lnSpc>
          </a:pP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로컬 메뉴에는 강점</a:t>
          </a:r>
        </a:p>
      </dgm:t>
    </dgm:pt>
    <dgm:pt modelId="{41682297-BE92-4736-BB15-8C91252C5455}" type="parTrans" cxnId="{B8BA3E92-CFC1-49D6-8D3E-32E6A9B2DA53}">
      <dgm:prSet/>
      <dgm:spPr/>
      <dgm:t>
        <a:bodyPr/>
        <a:lstStyle/>
        <a:p>
          <a:pPr latinLnBrk="1"/>
          <a:endParaRPr lang="ko-KR" altLang="en-US"/>
        </a:p>
      </dgm:t>
    </dgm:pt>
    <dgm:pt modelId="{3DE61CBE-74EB-44C6-A2F6-5737C2CD23FB}" type="sibTrans" cxnId="{B8BA3E92-CFC1-49D6-8D3E-32E6A9B2DA53}">
      <dgm:prSet/>
      <dgm:spPr/>
      <dgm:t>
        <a:bodyPr/>
        <a:lstStyle/>
        <a:p>
          <a:pPr latinLnBrk="1"/>
          <a:endParaRPr lang="ko-KR" altLang="en-US"/>
        </a:p>
      </dgm:t>
    </dgm:pt>
    <dgm:pt modelId="{FE0BB673-E31F-43F6-B9AB-1A7AC4D24638}">
      <dgm:prSet custT="1"/>
      <dgm:spPr/>
      <dgm:t>
        <a:bodyPr anchor="ctr"/>
        <a:lstStyle/>
        <a:p>
          <a:pPr latinLnBrk="1">
            <a:lnSpc>
              <a:spcPct val="150000"/>
            </a:lnSpc>
          </a:pP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글로벌 </a:t>
          </a:r>
          <a:r>
            <a:rPr lang="ko-KR" altLang="en-US" sz="1800" dirty="0" err="1">
              <a:latin typeface="리아체 Regular" panose="020B0503000000000000" pitchFamily="50" charset="-127"/>
              <a:ea typeface="리아체 Regular" panose="020B0503000000000000" pitchFamily="50" charset="-127"/>
            </a:rPr>
            <a:t>시그니처</a:t>
          </a: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 메뉴의 부재</a:t>
          </a:r>
        </a:p>
      </dgm:t>
    </dgm:pt>
    <dgm:pt modelId="{CABA99B6-7363-4176-8553-8846DD4FCB6F}" type="parTrans" cxnId="{787C1FD9-D30F-4916-903A-4F6A5FB28775}">
      <dgm:prSet/>
      <dgm:spPr/>
      <dgm:t>
        <a:bodyPr/>
        <a:lstStyle/>
        <a:p>
          <a:pPr latinLnBrk="1"/>
          <a:endParaRPr lang="ko-KR" altLang="en-US"/>
        </a:p>
      </dgm:t>
    </dgm:pt>
    <dgm:pt modelId="{1EAC2BBC-18BB-4698-B1AB-37C167514B65}" type="sibTrans" cxnId="{787C1FD9-D30F-4916-903A-4F6A5FB28775}">
      <dgm:prSet/>
      <dgm:spPr/>
      <dgm:t>
        <a:bodyPr/>
        <a:lstStyle/>
        <a:p>
          <a:pPr latinLnBrk="1"/>
          <a:endParaRPr lang="ko-KR" altLang="en-US"/>
        </a:p>
      </dgm:t>
    </dgm:pt>
    <dgm:pt modelId="{5CFC98EC-649A-46A1-AD51-88C642E60EB2}">
      <dgm:prSet custT="1"/>
      <dgm:spPr/>
      <dgm:t>
        <a:bodyPr anchor="ctr"/>
        <a:lstStyle/>
        <a:p>
          <a:pPr latinLnBrk="1">
            <a:lnSpc>
              <a:spcPct val="150000"/>
            </a:lnSpc>
          </a:pP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프리미엄 메뉴 경쟁력 부재</a:t>
          </a:r>
        </a:p>
      </dgm:t>
    </dgm:pt>
    <dgm:pt modelId="{35F74384-B0EC-4F81-954E-1B7A3925AF2B}" type="parTrans" cxnId="{8DFF73DD-D41F-47ED-9345-406E59347854}">
      <dgm:prSet/>
      <dgm:spPr/>
      <dgm:t>
        <a:bodyPr/>
        <a:lstStyle/>
        <a:p>
          <a:pPr latinLnBrk="1"/>
          <a:endParaRPr lang="ko-KR" altLang="en-US"/>
        </a:p>
      </dgm:t>
    </dgm:pt>
    <dgm:pt modelId="{4F64ECBC-B3F0-4C57-B511-82F985991354}" type="sibTrans" cxnId="{8DFF73DD-D41F-47ED-9345-406E59347854}">
      <dgm:prSet/>
      <dgm:spPr/>
      <dgm:t>
        <a:bodyPr/>
        <a:lstStyle/>
        <a:p>
          <a:pPr latinLnBrk="1"/>
          <a:endParaRPr lang="ko-KR" altLang="en-US"/>
        </a:p>
      </dgm:t>
    </dgm:pt>
    <dgm:pt modelId="{A6C5A1C2-4989-466F-A82F-AC17A7A3C865}">
      <dgm:prSet custT="1"/>
      <dgm:spPr/>
      <dgm:t>
        <a:bodyPr anchor="ctr"/>
        <a:lstStyle/>
        <a:p>
          <a:pPr latinLnBrk="1">
            <a:lnSpc>
              <a:spcPct val="150000"/>
            </a:lnSpc>
          </a:pP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메뉴의 단순화</a:t>
          </a:r>
        </a:p>
      </dgm:t>
    </dgm:pt>
    <dgm:pt modelId="{B1D245FB-3F8E-4724-BDF1-61D6FF7D402C}" type="parTrans" cxnId="{34D35385-B373-46B2-A1D5-A31FCDB47C66}">
      <dgm:prSet/>
      <dgm:spPr/>
      <dgm:t>
        <a:bodyPr/>
        <a:lstStyle/>
        <a:p>
          <a:pPr latinLnBrk="1"/>
          <a:endParaRPr lang="ko-KR" altLang="en-US"/>
        </a:p>
      </dgm:t>
    </dgm:pt>
    <dgm:pt modelId="{DBF534E1-D7A8-4B0F-ABBC-4A38B33FC2D3}" type="sibTrans" cxnId="{34D35385-B373-46B2-A1D5-A31FCDB47C66}">
      <dgm:prSet/>
      <dgm:spPr/>
      <dgm:t>
        <a:bodyPr/>
        <a:lstStyle/>
        <a:p>
          <a:pPr latinLnBrk="1"/>
          <a:endParaRPr lang="ko-KR" altLang="en-US"/>
        </a:p>
      </dgm:t>
    </dgm:pt>
    <dgm:pt modelId="{59F7B0A8-7487-406D-95DF-13C49892C762}">
      <dgm:prSet custT="1"/>
      <dgm:spPr/>
      <dgm:t>
        <a:bodyPr anchor="ctr"/>
        <a:lstStyle/>
        <a:p>
          <a:pPr latinLnBrk="1">
            <a:lnSpc>
              <a:spcPct val="150000"/>
            </a:lnSpc>
          </a:pPr>
          <a:r>
            <a:rPr lang="ko-KR" altLang="en-US" sz="1800" dirty="0" err="1">
              <a:latin typeface="리아체 Regular" panose="020B0503000000000000" pitchFamily="50" charset="-127"/>
              <a:ea typeface="리아체 Regular" panose="020B0503000000000000" pitchFamily="50" charset="-127"/>
            </a:rPr>
            <a:t>고회전</a:t>
          </a: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 설계</a:t>
          </a:r>
        </a:p>
      </dgm:t>
    </dgm:pt>
    <dgm:pt modelId="{4B8906A4-60B7-47F2-8812-CB7C47C0690E}" type="parTrans" cxnId="{EF632733-DBB9-45A7-93AD-3DBFF3A47510}">
      <dgm:prSet/>
      <dgm:spPr/>
      <dgm:t>
        <a:bodyPr/>
        <a:lstStyle/>
        <a:p>
          <a:pPr latinLnBrk="1"/>
          <a:endParaRPr lang="ko-KR" altLang="en-US"/>
        </a:p>
      </dgm:t>
    </dgm:pt>
    <dgm:pt modelId="{6F82B5F9-7258-4B12-9A2A-9F5B67BF16EE}" type="sibTrans" cxnId="{EF632733-DBB9-45A7-93AD-3DBFF3A47510}">
      <dgm:prSet/>
      <dgm:spPr/>
      <dgm:t>
        <a:bodyPr/>
        <a:lstStyle/>
        <a:p>
          <a:pPr latinLnBrk="1"/>
          <a:endParaRPr lang="ko-KR" altLang="en-US"/>
        </a:p>
      </dgm:t>
    </dgm:pt>
    <dgm:pt modelId="{D5B67EF3-779A-4351-953F-2AAAC6A6F9AD}">
      <dgm:prSet custT="1"/>
      <dgm:spPr/>
      <dgm:t>
        <a:bodyPr anchor="ctr"/>
        <a:lstStyle/>
        <a:p>
          <a:pPr latinLnBrk="1">
            <a:lnSpc>
              <a:spcPct val="150000"/>
            </a:lnSpc>
          </a:pP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가격 신뢰도 ↑</a:t>
          </a:r>
        </a:p>
      </dgm:t>
    </dgm:pt>
    <dgm:pt modelId="{329C5571-A662-4E05-BECA-9568E2CAE5A3}" type="parTrans" cxnId="{3D4F5B68-A8FB-4C4C-8793-C2400C80BE12}">
      <dgm:prSet/>
      <dgm:spPr/>
      <dgm:t>
        <a:bodyPr/>
        <a:lstStyle/>
        <a:p>
          <a:pPr latinLnBrk="1"/>
          <a:endParaRPr lang="ko-KR" altLang="en-US"/>
        </a:p>
      </dgm:t>
    </dgm:pt>
    <dgm:pt modelId="{AA4BABB5-CB7D-4ED5-9FD2-8B2371A26A1E}" type="sibTrans" cxnId="{3D4F5B68-A8FB-4C4C-8793-C2400C80BE12}">
      <dgm:prSet/>
      <dgm:spPr/>
      <dgm:t>
        <a:bodyPr/>
        <a:lstStyle/>
        <a:p>
          <a:pPr latinLnBrk="1"/>
          <a:endParaRPr lang="ko-KR" altLang="en-US"/>
        </a:p>
      </dgm:t>
    </dgm:pt>
    <dgm:pt modelId="{9BA5A694-24EB-42A4-BE92-5B37F01BAFB0}">
      <dgm:prSet custT="1"/>
      <dgm:spPr/>
      <dgm:t>
        <a:bodyPr anchor="ctr"/>
        <a:lstStyle/>
        <a:p>
          <a:pPr latinLnBrk="1">
            <a:lnSpc>
              <a:spcPct val="150000"/>
            </a:lnSpc>
          </a:pP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노이즈 마케팅</a:t>
          </a:r>
        </a:p>
      </dgm:t>
    </dgm:pt>
    <dgm:pt modelId="{74926E44-FD23-4DB0-886E-1181E040E041}" type="parTrans" cxnId="{3676A792-FD6A-4E78-8E29-A50F69B9439F}">
      <dgm:prSet/>
      <dgm:spPr/>
      <dgm:t>
        <a:bodyPr/>
        <a:lstStyle/>
        <a:p>
          <a:pPr latinLnBrk="1"/>
          <a:endParaRPr lang="ko-KR" altLang="en-US"/>
        </a:p>
      </dgm:t>
    </dgm:pt>
    <dgm:pt modelId="{016103CE-B610-4FCF-BE9E-C636DB64B3F5}" type="sibTrans" cxnId="{3676A792-FD6A-4E78-8E29-A50F69B9439F}">
      <dgm:prSet/>
      <dgm:spPr/>
      <dgm:t>
        <a:bodyPr/>
        <a:lstStyle/>
        <a:p>
          <a:pPr latinLnBrk="1"/>
          <a:endParaRPr lang="ko-KR" altLang="en-US"/>
        </a:p>
      </dgm:t>
    </dgm:pt>
    <dgm:pt modelId="{5C7B2619-B1B6-4D00-B34D-50AD58300A61}">
      <dgm:prSet custT="1"/>
      <dgm:spPr/>
      <dgm:t>
        <a:bodyPr anchor="ctr"/>
        <a:lstStyle/>
        <a:p>
          <a:pPr latinLnBrk="1">
            <a:lnSpc>
              <a:spcPct val="150000"/>
            </a:lnSpc>
          </a:pP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프리미엄 이미지 부족</a:t>
          </a:r>
        </a:p>
      </dgm:t>
    </dgm:pt>
    <dgm:pt modelId="{FBDC2818-74FA-4043-B9E9-B73BBBAEA7AD}" type="parTrans" cxnId="{6979B581-4CA3-498B-8701-9B7DF2EE34B9}">
      <dgm:prSet/>
      <dgm:spPr/>
      <dgm:t>
        <a:bodyPr/>
        <a:lstStyle/>
        <a:p>
          <a:pPr latinLnBrk="1"/>
          <a:endParaRPr lang="ko-KR" altLang="en-US"/>
        </a:p>
      </dgm:t>
    </dgm:pt>
    <dgm:pt modelId="{777CC9B9-8FF3-48B3-ABC3-D8CD8C35B3AB}" type="sibTrans" cxnId="{6979B581-4CA3-498B-8701-9B7DF2EE34B9}">
      <dgm:prSet/>
      <dgm:spPr/>
      <dgm:t>
        <a:bodyPr/>
        <a:lstStyle/>
        <a:p>
          <a:pPr latinLnBrk="1"/>
          <a:endParaRPr lang="ko-KR" altLang="en-US"/>
        </a:p>
      </dgm:t>
    </dgm:pt>
    <dgm:pt modelId="{9B32441A-AD21-4CE1-852F-2FB4DD327704}">
      <dgm:prSet custT="1"/>
      <dgm:spPr/>
      <dgm:t>
        <a:bodyPr anchor="ctr"/>
        <a:lstStyle/>
        <a:p>
          <a:pPr latinLnBrk="1">
            <a:lnSpc>
              <a:spcPct val="150000"/>
            </a:lnSpc>
          </a:pP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글로벌 브랜드 파워 부재</a:t>
          </a:r>
        </a:p>
      </dgm:t>
    </dgm:pt>
    <dgm:pt modelId="{E9BC1C43-CA3B-46E5-BEBD-181DE51C341D}" type="parTrans" cxnId="{8799A644-AE57-42A8-99F7-0B0D4B8C412C}">
      <dgm:prSet/>
      <dgm:spPr/>
      <dgm:t>
        <a:bodyPr/>
        <a:lstStyle/>
        <a:p>
          <a:pPr latinLnBrk="1"/>
          <a:endParaRPr lang="ko-KR" altLang="en-US"/>
        </a:p>
      </dgm:t>
    </dgm:pt>
    <dgm:pt modelId="{7E3A2A08-243B-4A0B-A8A3-5A481C7FB922}" type="sibTrans" cxnId="{8799A644-AE57-42A8-99F7-0B0D4B8C412C}">
      <dgm:prSet/>
      <dgm:spPr/>
      <dgm:t>
        <a:bodyPr/>
        <a:lstStyle/>
        <a:p>
          <a:pPr latinLnBrk="1"/>
          <a:endParaRPr lang="ko-KR" altLang="en-US"/>
        </a:p>
      </dgm:t>
    </dgm:pt>
    <dgm:pt modelId="{D6C1C42A-AD11-405F-A057-662621E8755C}">
      <dgm:prSet custT="1"/>
      <dgm:spPr/>
      <dgm:t>
        <a:bodyPr anchor="ctr"/>
        <a:lstStyle/>
        <a:p>
          <a:pPr latinLnBrk="1">
            <a:lnSpc>
              <a:spcPct val="150000"/>
            </a:lnSpc>
          </a:pP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생활권 밀착형 입지</a:t>
          </a:r>
          <a:endParaRPr lang="ko-KR" altLang="en-US" sz="2000" dirty="0">
            <a:latin typeface="리아체 Regular" panose="020B0503000000000000" pitchFamily="50" charset="-127"/>
            <a:ea typeface="리아체 Regular" panose="020B0503000000000000" pitchFamily="50" charset="-127"/>
          </a:endParaRPr>
        </a:p>
      </dgm:t>
    </dgm:pt>
    <dgm:pt modelId="{864D93B1-AA5D-4918-9B73-B5028A9E747F}" type="parTrans" cxnId="{9B0DA2E7-D5C3-4AFB-BC9E-B748F5F497B9}">
      <dgm:prSet/>
      <dgm:spPr/>
      <dgm:t>
        <a:bodyPr/>
        <a:lstStyle/>
        <a:p>
          <a:pPr latinLnBrk="1"/>
          <a:endParaRPr lang="ko-KR" altLang="en-US"/>
        </a:p>
      </dgm:t>
    </dgm:pt>
    <dgm:pt modelId="{CBBEFA29-3895-49C5-9BC5-4FECACB2634A}" type="sibTrans" cxnId="{9B0DA2E7-D5C3-4AFB-BC9E-B748F5F497B9}">
      <dgm:prSet/>
      <dgm:spPr/>
      <dgm:t>
        <a:bodyPr/>
        <a:lstStyle/>
        <a:p>
          <a:pPr latinLnBrk="1"/>
          <a:endParaRPr lang="ko-KR" altLang="en-US"/>
        </a:p>
      </dgm:t>
    </dgm:pt>
    <dgm:pt modelId="{3360D24E-4874-49CC-948F-2DCABE6CD553}">
      <dgm:prSet custT="1"/>
      <dgm:spPr/>
      <dgm:t>
        <a:bodyPr anchor="ctr"/>
        <a:lstStyle/>
        <a:p>
          <a:pPr latinLnBrk="1">
            <a:lnSpc>
              <a:spcPct val="150000"/>
            </a:lnSpc>
          </a:pP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매장 경험 차별화 약함</a:t>
          </a:r>
        </a:p>
      </dgm:t>
    </dgm:pt>
    <dgm:pt modelId="{12A0B0ED-B4C0-4B2B-9912-B30D0EB88AE9}" type="parTrans" cxnId="{05EF6E01-B2BA-48A6-86C1-D3DA09DDE1D6}">
      <dgm:prSet/>
      <dgm:spPr/>
      <dgm:t>
        <a:bodyPr/>
        <a:lstStyle/>
        <a:p>
          <a:pPr latinLnBrk="1"/>
          <a:endParaRPr lang="ko-KR" altLang="en-US"/>
        </a:p>
      </dgm:t>
    </dgm:pt>
    <dgm:pt modelId="{F7AD9828-1516-4065-A573-A309456BF21E}" type="sibTrans" cxnId="{05EF6E01-B2BA-48A6-86C1-D3DA09DDE1D6}">
      <dgm:prSet/>
      <dgm:spPr/>
      <dgm:t>
        <a:bodyPr/>
        <a:lstStyle/>
        <a:p>
          <a:pPr latinLnBrk="1"/>
          <a:endParaRPr lang="ko-KR" altLang="en-US"/>
        </a:p>
      </dgm:t>
    </dgm:pt>
    <dgm:pt modelId="{ACDCB59A-8A18-41A6-92C4-770E2034962A}">
      <dgm:prSet custT="1"/>
      <dgm:spPr/>
      <dgm:t>
        <a:bodyPr anchor="ctr"/>
        <a:lstStyle/>
        <a:p>
          <a:pPr latinLnBrk="1">
            <a:lnSpc>
              <a:spcPct val="150000"/>
            </a:lnSpc>
          </a:pPr>
          <a:r>
            <a:rPr lang="ko-KR" altLang="en-US" sz="18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브랜드 충성도 낮음</a:t>
          </a:r>
        </a:p>
      </dgm:t>
    </dgm:pt>
    <dgm:pt modelId="{D0198766-490F-44BE-BCDC-CA08A003FFC5}" type="parTrans" cxnId="{36579089-9330-430E-A67D-C90C36E5F1E1}">
      <dgm:prSet/>
      <dgm:spPr/>
      <dgm:t>
        <a:bodyPr/>
        <a:lstStyle/>
        <a:p>
          <a:pPr latinLnBrk="1"/>
          <a:endParaRPr lang="ko-KR" altLang="en-US"/>
        </a:p>
      </dgm:t>
    </dgm:pt>
    <dgm:pt modelId="{2E440993-6867-4959-959D-5F610FDFF371}" type="sibTrans" cxnId="{36579089-9330-430E-A67D-C90C36E5F1E1}">
      <dgm:prSet/>
      <dgm:spPr/>
      <dgm:t>
        <a:bodyPr/>
        <a:lstStyle/>
        <a:p>
          <a:pPr latinLnBrk="1"/>
          <a:endParaRPr lang="ko-KR" altLang="en-US"/>
        </a:p>
      </dgm:t>
    </dgm:pt>
    <dgm:pt modelId="{1DD4A1EA-6591-4697-BBA7-4CAD01D8C394}" type="pres">
      <dgm:prSet presAssocID="{8E5B0141-3BCB-447F-9775-8F283B68BFB1}" presName="Name0" presStyleCnt="0">
        <dgm:presLayoutVars>
          <dgm:dir/>
          <dgm:resizeHandles val="exact"/>
        </dgm:presLayoutVars>
      </dgm:prSet>
      <dgm:spPr/>
    </dgm:pt>
    <dgm:pt modelId="{277349D0-DC21-4C3A-9B9C-D86DA8138A4E}" type="pres">
      <dgm:prSet presAssocID="{A5A48069-E6B3-48EF-8F10-6C760F89E505}" presName="node" presStyleLbl="node1" presStyleIdx="0" presStyleCnt="6">
        <dgm:presLayoutVars>
          <dgm:bulletEnabled val="1"/>
        </dgm:presLayoutVars>
      </dgm:prSet>
      <dgm:spPr/>
    </dgm:pt>
    <dgm:pt modelId="{CD53857C-B68B-4C0A-BC6E-350067261F16}" type="pres">
      <dgm:prSet presAssocID="{6CB1DFEF-FF8A-4DDC-980C-31DB8DD961A9}" presName="sibTrans" presStyleLbl="sibTrans2D1" presStyleIdx="0" presStyleCnt="5"/>
      <dgm:spPr/>
    </dgm:pt>
    <dgm:pt modelId="{9B0C4006-CEC8-471D-A8AB-DE96D015A705}" type="pres">
      <dgm:prSet presAssocID="{6CB1DFEF-FF8A-4DDC-980C-31DB8DD961A9}" presName="connectorText" presStyleLbl="sibTrans2D1" presStyleIdx="0" presStyleCnt="5"/>
      <dgm:spPr/>
    </dgm:pt>
    <dgm:pt modelId="{2DA4A5A2-57C5-4869-A780-91D1ECFC4B76}" type="pres">
      <dgm:prSet presAssocID="{2C03D9B9-E292-49D8-9A95-FF6BC9602713}" presName="node" presStyleLbl="node1" presStyleIdx="1" presStyleCnt="6">
        <dgm:presLayoutVars>
          <dgm:bulletEnabled val="1"/>
        </dgm:presLayoutVars>
      </dgm:prSet>
      <dgm:spPr/>
    </dgm:pt>
    <dgm:pt modelId="{7C1BBA15-5342-42C8-96DD-582E1271CE01}" type="pres">
      <dgm:prSet presAssocID="{D4DF568A-D379-4492-9313-CD263CEF7C8F}" presName="sibTrans" presStyleLbl="sibTrans2D1" presStyleIdx="1" presStyleCnt="5"/>
      <dgm:spPr/>
    </dgm:pt>
    <dgm:pt modelId="{838A71AF-3DF9-4C52-8D89-506C6C538AC6}" type="pres">
      <dgm:prSet presAssocID="{D4DF568A-D379-4492-9313-CD263CEF7C8F}" presName="connectorText" presStyleLbl="sibTrans2D1" presStyleIdx="1" presStyleCnt="5"/>
      <dgm:spPr/>
    </dgm:pt>
    <dgm:pt modelId="{24035A08-F653-480D-82A1-54FEA17DD521}" type="pres">
      <dgm:prSet presAssocID="{368C1179-09EE-46A5-BB0B-92B27F253912}" presName="node" presStyleLbl="node1" presStyleIdx="2" presStyleCnt="6">
        <dgm:presLayoutVars>
          <dgm:bulletEnabled val="1"/>
        </dgm:presLayoutVars>
      </dgm:prSet>
      <dgm:spPr/>
    </dgm:pt>
    <dgm:pt modelId="{ECEF09B1-7DD3-416D-936D-842498907434}" type="pres">
      <dgm:prSet presAssocID="{2DFFB12F-D9C4-44EE-9626-AE70A9FB18A5}" presName="sibTrans" presStyleLbl="sibTrans2D1" presStyleIdx="2" presStyleCnt="5"/>
      <dgm:spPr/>
    </dgm:pt>
    <dgm:pt modelId="{02B352A6-3806-4490-BE12-B436304FEFFC}" type="pres">
      <dgm:prSet presAssocID="{2DFFB12F-D9C4-44EE-9626-AE70A9FB18A5}" presName="connectorText" presStyleLbl="sibTrans2D1" presStyleIdx="2" presStyleCnt="5"/>
      <dgm:spPr/>
    </dgm:pt>
    <dgm:pt modelId="{F8B367BB-4606-49C7-AF0B-FDA4734561B5}" type="pres">
      <dgm:prSet presAssocID="{218EA74B-1B38-49DE-B44A-C9A0D79B505A}" presName="node" presStyleLbl="node1" presStyleIdx="3" presStyleCnt="6">
        <dgm:presLayoutVars>
          <dgm:bulletEnabled val="1"/>
        </dgm:presLayoutVars>
      </dgm:prSet>
      <dgm:spPr/>
    </dgm:pt>
    <dgm:pt modelId="{3A6623D7-7276-4319-BC89-C46EC3819938}" type="pres">
      <dgm:prSet presAssocID="{125E6626-66C5-4BE0-8A0A-50204D979A26}" presName="sibTrans" presStyleLbl="sibTrans2D1" presStyleIdx="3" presStyleCnt="5"/>
      <dgm:spPr/>
    </dgm:pt>
    <dgm:pt modelId="{08348809-9298-4F2B-92FE-4F7C8A1D2529}" type="pres">
      <dgm:prSet presAssocID="{125E6626-66C5-4BE0-8A0A-50204D979A26}" presName="connectorText" presStyleLbl="sibTrans2D1" presStyleIdx="3" presStyleCnt="5"/>
      <dgm:spPr/>
    </dgm:pt>
    <dgm:pt modelId="{58440B94-4F03-485A-B283-959489E64C2E}" type="pres">
      <dgm:prSet presAssocID="{870960B2-F64F-49B4-9359-0987F8F7EC5A}" presName="node" presStyleLbl="node1" presStyleIdx="4" presStyleCnt="6">
        <dgm:presLayoutVars>
          <dgm:bulletEnabled val="1"/>
        </dgm:presLayoutVars>
      </dgm:prSet>
      <dgm:spPr/>
    </dgm:pt>
    <dgm:pt modelId="{78BAD597-E553-445D-8FA9-0A7CC7A7BDA3}" type="pres">
      <dgm:prSet presAssocID="{C035C09A-CC1E-4869-B359-C9D97A58DDF1}" presName="sibTrans" presStyleLbl="sibTrans2D1" presStyleIdx="4" presStyleCnt="5"/>
      <dgm:spPr/>
    </dgm:pt>
    <dgm:pt modelId="{A07A44A8-F400-4E1F-B320-822F36DC927A}" type="pres">
      <dgm:prSet presAssocID="{C035C09A-CC1E-4869-B359-C9D97A58DDF1}" presName="connectorText" presStyleLbl="sibTrans2D1" presStyleIdx="4" presStyleCnt="5"/>
      <dgm:spPr/>
    </dgm:pt>
    <dgm:pt modelId="{ACFEC41B-1110-4F6C-BC1A-5BC1041CBC9F}" type="pres">
      <dgm:prSet presAssocID="{92B42004-52AA-4F55-BC70-70461910DCCD}" presName="node" presStyleLbl="node1" presStyleIdx="5" presStyleCnt="6">
        <dgm:presLayoutVars>
          <dgm:bulletEnabled val="1"/>
        </dgm:presLayoutVars>
      </dgm:prSet>
      <dgm:spPr/>
    </dgm:pt>
  </dgm:ptLst>
  <dgm:cxnLst>
    <dgm:cxn modelId="{05EF6E01-B2BA-48A6-86C1-D3DA09DDE1D6}" srcId="{92B42004-52AA-4F55-BC70-70461910DCCD}" destId="{3360D24E-4874-49CC-948F-2DCABE6CD553}" srcOrd="1" destOrd="0" parTransId="{12A0B0ED-B4C0-4B2B-9912-B30D0EB88AE9}" sibTransId="{F7AD9828-1516-4065-A573-A309456BF21E}"/>
    <dgm:cxn modelId="{37AE1B04-757B-4BBA-95F1-C2198EB48518}" type="presOf" srcId="{D4DF568A-D379-4492-9313-CD263CEF7C8F}" destId="{838A71AF-3DF9-4C52-8D89-506C6C538AC6}" srcOrd="1" destOrd="0" presId="urn:microsoft.com/office/officeart/2005/8/layout/process1"/>
    <dgm:cxn modelId="{572D6708-4459-48D9-8FD7-BEF3E222DB68}" type="presOf" srcId="{5DC55D5D-F48B-4C85-A2CF-2F2DCB91FDE2}" destId="{2DA4A5A2-57C5-4869-A780-91D1ECFC4B76}" srcOrd="0" destOrd="1" presId="urn:microsoft.com/office/officeart/2005/8/layout/process1"/>
    <dgm:cxn modelId="{126BD008-5D7B-4E92-A17D-972FB2AA8AFB}" type="presOf" srcId="{FE0BB673-E31F-43F6-B9AB-1A7AC4D24638}" destId="{277349D0-DC21-4C3A-9B9C-D86DA8138A4E}" srcOrd="0" destOrd="2" presId="urn:microsoft.com/office/officeart/2005/8/layout/process1"/>
    <dgm:cxn modelId="{F2684609-48F1-47EE-BD74-6E7252993A32}" srcId="{8E5B0141-3BCB-447F-9775-8F283B68BFB1}" destId="{A5A48069-E6B3-48EF-8F10-6C760F89E505}" srcOrd="0" destOrd="0" parTransId="{8695D0DD-A01E-47EE-849C-0ACA466CFC93}" sibTransId="{6CB1DFEF-FF8A-4DDC-980C-31DB8DD961A9}"/>
    <dgm:cxn modelId="{D5E5490A-258E-4D99-9D7B-144119C7A329}" type="presOf" srcId="{CB91DC76-5841-40F5-8F3E-5CD51C6C4035}" destId="{F8B367BB-4606-49C7-AF0B-FDA4734561B5}" srcOrd="0" destOrd="1" presId="urn:microsoft.com/office/officeart/2005/8/layout/process1"/>
    <dgm:cxn modelId="{3652970C-89C8-499A-9AD3-A6C935414C41}" srcId="{8E5B0141-3BCB-447F-9775-8F283B68BFB1}" destId="{368C1179-09EE-46A5-BB0B-92B27F253912}" srcOrd="2" destOrd="0" parTransId="{54E3BF09-5CD9-4678-B20F-CBC1334FCCF1}" sibTransId="{2DFFB12F-D9C4-44EE-9626-AE70A9FB18A5}"/>
    <dgm:cxn modelId="{28BE9C0C-99DD-4EBC-B450-54EECAACAEB7}" srcId="{8E5B0141-3BCB-447F-9775-8F283B68BFB1}" destId="{870960B2-F64F-49B4-9359-0987F8F7EC5A}" srcOrd="4" destOrd="0" parTransId="{00C8167B-D085-486D-879B-F6989E2B9B8C}" sibTransId="{C035C09A-CC1E-4869-B359-C9D97A58DDF1}"/>
    <dgm:cxn modelId="{FF2EE318-9C69-4597-9EC7-4E601052BAF0}" srcId="{368C1179-09EE-46A5-BB0B-92B27F253912}" destId="{4E8655D6-AEA4-4828-93DC-A804EA32C721}" srcOrd="0" destOrd="0" parTransId="{A3C2958D-A549-4764-BBD7-9A95A104CD10}" sibTransId="{6A97FD24-D8C0-45BE-8879-B22FDA0DDE15}"/>
    <dgm:cxn modelId="{0FAD4A1E-24C2-4E1B-9255-4C2ABE4E3CBF}" type="presOf" srcId="{218EA74B-1B38-49DE-B44A-C9A0D79B505A}" destId="{F8B367BB-4606-49C7-AF0B-FDA4734561B5}" srcOrd="0" destOrd="0" presId="urn:microsoft.com/office/officeart/2005/8/layout/process1"/>
    <dgm:cxn modelId="{08EF1E1F-85B7-4B34-AF05-ABD80AAB9F3E}" type="presOf" srcId="{8E5B0141-3BCB-447F-9775-8F283B68BFB1}" destId="{1DD4A1EA-6591-4697-BBA7-4CAD01D8C394}" srcOrd="0" destOrd="0" presId="urn:microsoft.com/office/officeart/2005/8/layout/process1"/>
    <dgm:cxn modelId="{311D941F-6DEE-4029-980F-B383C80238BE}" srcId="{8E5B0141-3BCB-447F-9775-8F283B68BFB1}" destId="{92B42004-52AA-4F55-BC70-70461910DCCD}" srcOrd="5" destOrd="0" parTransId="{47200588-C8C5-4224-A06C-B5C25B98644F}" sibTransId="{BD26B4FA-79D9-48AC-AAA9-A8B246963CC3}"/>
    <dgm:cxn modelId="{6DC8F61F-16DB-4C5E-9D3C-E61C67719B9B}" type="presOf" srcId="{9BA5A694-24EB-42A4-BE92-5B37F01BAFB0}" destId="{F8B367BB-4606-49C7-AF0B-FDA4734561B5}" srcOrd="0" destOrd="3" presId="urn:microsoft.com/office/officeart/2005/8/layout/process1"/>
    <dgm:cxn modelId="{1D04082C-9038-4255-B5CA-FA0C8E377A76}" type="presOf" srcId="{92B42004-52AA-4F55-BC70-70461910DCCD}" destId="{ACFEC41B-1110-4F6C-BC1A-5BC1041CBC9F}" srcOrd="0" destOrd="0" presId="urn:microsoft.com/office/officeart/2005/8/layout/process1"/>
    <dgm:cxn modelId="{EF632733-DBB9-45A7-93AD-3DBFF3A47510}" srcId="{368C1179-09EE-46A5-BB0B-92B27F253912}" destId="{59F7B0A8-7487-406D-95DF-13C49892C762}" srcOrd="2" destOrd="0" parTransId="{4B8906A4-60B7-47F2-8812-CB7C47C0690E}" sibTransId="{6F82B5F9-7258-4B12-9A2A-9F5B67BF16EE}"/>
    <dgm:cxn modelId="{91194D36-1891-4165-9BBC-4E3100214CED}" type="presOf" srcId="{AB143CF0-95CD-4C71-B543-74383BFB3B73}" destId="{2DA4A5A2-57C5-4869-A780-91D1ECFC4B76}" srcOrd="0" destOrd="2" presId="urn:microsoft.com/office/officeart/2005/8/layout/process1"/>
    <dgm:cxn modelId="{B1AD413B-BF9A-47BB-AD3C-3FCFDCEC8D6B}" type="presOf" srcId="{D6C1C42A-AD11-405F-A057-662621E8755C}" destId="{58440B94-4F03-485A-B283-959489E64C2E}" srcOrd="0" destOrd="2" presId="urn:microsoft.com/office/officeart/2005/8/layout/process1"/>
    <dgm:cxn modelId="{6B3C4A5F-B3A8-4880-A47C-5227F784C6BE}" type="presOf" srcId="{59F7B0A8-7487-406D-95DF-13C49892C762}" destId="{24035A08-F653-480D-82A1-54FEA17DD521}" srcOrd="0" destOrd="3" presId="urn:microsoft.com/office/officeart/2005/8/layout/process1"/>
    <dgm:cxn modelId="{3ED37342-C420-47AD-B1BD-C407EE4624C9}" type="presOf" srcId="{4E8655D6-AEA4-4828-93DC-A804EA32C721}" destId="{24035A08-F653-480D-82A1-54FEA17DD521}" srcOrd="0" destOrd="1" presId="urn:microsoft.com/office/officeart/2005/8/layout/process1"/>
    <dgm:cxn modelId="{6FB0B763-C64D-45D5-9EF5-B33EB384702D}" type="presOf" srcId="{94904764-D13A-4AA6-BFE2-EBF3E4FAE5B9}" destId="{24035A08-F653-480D-82A1-54FEA17DD521}" srcOrd="0" destOrd="4" presId="urn:microsoft.com/office/officeart/2005/8/layout/process1"/>
    <dgm:cxn modelId="{8799A644-AE57-42A8-99F7-0B0D4B8C412C}" srcId="{218EA74B-1B38-49DE-B44A-C9A0D79B505A}" destId="{9B32441A-AD21-4CE1-852F-2FB4DD327704}" srcOrd="4" destOrd="0" parTransId="{E9BC1C43-CA3B-46E5-BEBD-181DE51C341D}" sibTransId="{7E3A2A08-243B-4A0B-A8A3-5A481C7FB922}"/>
    <dgm:cxn modelId="{3D4F5B68-A8FB-4C4C-8793-C2400C80BE12}" srcId="{218EA74B-1B38-49DE-B44A-C9A0D79B505A}" destId="{D5B67EF3-779A-4351-953F-2AAAC6A6F9AD}" srcOrd="1" destOrd="0" parTransId="{329C5571-A662-4E05-BECA-9568E2CAE5A3}" sibTransId="{AA4BABB5-CB7D-4ED5-9FD2-8B2371A26A1E}"/>
    <dgm:cxn modelId="{82596668-7804-4EC6-BC12-0BBCC4ABBA65}" srcId="{2C03D9B9-E292-49D8-9A95-FF6BC9602713}" destId="{5B014809-796A-4657-92EF-4FE4F570B533}" srcOrd="2" destOrd="0" parTransId="{C6CB26C9-95CE-4747-A26B-E8050C7F9E2A}" sibTransId="{813C1837-6718-4AC0-8781-DAD776B71025}"/>
    <dgm:cxn modelId="{2F57006A-3375-44B5-9AE5-C122DE39CDA1}" srcId="{2C03D9B9-E292-49D8-9A95-FF6BC9602713}" destId="{AB143CF0-95CD-4C71-B543-74383BFB3B73}" srcOrd="1" destOrd="0" parTransId="{951182E7-A650-4F29-976F-63DA33F0D8F4}" sibTransId="{A34EA375-FAC1-47C2-B9D5-A03BD2189960}"/>
    <dgm:cxn modelId="{6D61384A-0608-4A02-9AFB-D36112D329D1}" type="presOf" srcId="{5CFC98EC-649A-46A1-AD51-88C642E60EB2}" destId="{277349D0-DC21-4C3A-9B9C-D86DA8138A4E}" srcOrd="0" destOrd="3" presId="urn:microsoft.com/office/officeart/2005/8/layout/process1"/>
    <dgm:cxn modelId="{005CCE6E-D24B-478C-BB2F-1E074B406246}" type="presOf" srcId="{3360D24E-4874-49CC-948F-2DCABE6CD553}" destId="{ACFEC41B-1110-4F6C-BC1A-5BC1041CBC9F}" srcOrd="0" destOrd="2" presId="urn:microsoft.com/office/officeart/2005/8/layout/process1"/>
    <dgm:cxn modelId="{5D95F052-C736-496D-9231-F14469F2A1E4}" srcId="{2C03D9B9-E292-49D8-9A95-FF6BC9602713}" destId="{5DC55D5D-F48B-4C85-A2CF-2F2DCB91FDE2}" srcOrd="0" destOrd="0" parTransId="{5072F3CE-CCEA-48D9-AB32-A1F11862A07D}" sibTransId="{0F2A8A60-3E14-455A-9DAF-3837AB5FA90E}"/>
    <dgm:cxn modelId="{D1C53174-38C4-4DD0-82C7-5C6F3F8BD141}" type="presOf" srcId="{2DFFB12F-D9C4-44EE-9626-AE70A9FB18A5}" destId="{02B352A6-3806-4490-BE12-B436304FEFFC}" srcOrd="1" destOrd="0" presId="urn:microsoft.com/office/officeart/2005/8/layout/process1"/>
    <dgm:cxn modelId="{8C47B058-6A89-45F1-B5E4-125FFF1CF99C}" type="presOf" srcId="{125E6626-66C5-4BE0-8A0A-50204D979A26}" destId="{08348809-9298-4F2B-92FE-4F7C8A1D2529}" srcOrd="1" destOrd="0" presId="urn:microsoft.com/office/officeart/2005/8/layout/process1"/>
    <dgm:cxn modelId="{CF68027C-860D-4225-9B3F-C7AC640143F4}" type="presOf" srcId="{5C7B2619-B1B6-4D00-B34D-50AD58300A61}" destId="{F8B367BB-4606-49C7-AF0B-FDA4734561B5}" srcOrd="0" destOrd="4" presId="urn:microsoft.com/office/officeart/2005/8/layout/process1"/>
    <dgm:cxn modelId="{E712E87D-2FEB-42EF-9479-C92806844C68}" type="presOf" srcId="{A5A48069-E6B3-48EF-8F10-6C760F89E505}" destId="{277349D0-DC21-4C3A-9B9C-D86DA8138A4E}" srcOrd="0" destOrd="0" presId="urn:microsoft.com/office/officeart/2005/8/layout/process1"/>
    <dgm:cxn modelId="{7E6D1E7F-1C2E-4B2C-866C-ADE717BCF210}" srcId="{218EA74B-1B38-49DE-B44A-C9A0D79B505A}" destId="{CB91DC76-5841-40F5-8F3E-5CD51C6C4035}" srcOrd="0" destOrd="0" parTransId="{B5DA786E-5119-457C-A941-E21B3618CB69}" sibTransId="{19B522A0-8B29-4946-927E-6E679DBD6878}"/>
    <dgm:cxn modelId="{E9E8C97F-65F8-4A24-807E-B4788CFFB854}" type="presOf" srcId="{D5B67EF3-779A-4351-953F-2AAAC6A6F9AD}" destId="{F8B367BB-4606-49C7-AF0B-FDA4734561B5}" srcOrd="0" destOrd="2" presId="urn:microsoft.com/office/officeart/2005/8/layout/process1"/>
    <dgm:cxn modelId="{6979B581-4CA3-498B-8701-9B7DF2EE34B9}" srcId="{218EA74B-1B38-49DE-B44A-C9A0D79B505A}" destId="{5C7B2619-B1B6-4D00-B34D-50AD58300A61}" srcOrd="3" destOrd="0" parTransId="{FBDC2818-74FA-4043-B9E9-B73BBBAEA7AD}" sibTransId="{777CC9B9-8FF3-48B3-ABC3-D8CD8C35B3AB}"/>
    <dgm:cxn modelId="{56D66182-7BD4-4900-8C68-32D0DB2495E5}" srcId="{8E5B0141-3BCB-447F-9775-8F283B68BFB1}" destId="{2C03D9B9-E292-49D8-9A95-FF6BC9602713}" srcOrd="1" destOrd="0" parTransId="{130DF343-DF98-422C-8972-C4297E578AE3}" sibTransId="{D4DF568A-D379-4492-9313-CD263CEF7C8F}"/>
    <dgm:cxn modelId="{3074AC83-AA05-493C-B274-D112E5CE3478}" srcId="{8E5B0141-3BCB-447F-9775-8F283B68BFB1}" destId="{218EA74B-1B38-49DE-B44A-C9A0D79B505A}" srcOrd="3" destOrd="0" parTransId="{2C740FD9-DDFB-4290-ABD8-F4C19C29D05A}" sibTransId="{125E6626-66C5-4BE0-8A0A-50204D979A26}"/>
    <dgm:cxn modelId="{34D35385-B373-46B2-A1D5-A31FCDB47C66}" srcId="{368C1179-09EE-46A5-BB0B-92B27F253912}" destId="{A6C5A1C2-4989-466F-A82F-AC17A7A3C865}" srcOrd="1" destOrd="0" parTransId="{B1D245FB-3F8E-4724-BDF1-61D6FF7D402C}" sibTransId="{DBF534E1-D7A8-4B0F-ABBC-4A38B33FC2D3}"/>
    <dgm:cxn modelId="{36579089-9330-430E-A67D-C90C36E5F1E1}" srcId="{92B42004-52AA-4F55-BC70-70461910DCCD}" destId="{ACDCB59A-8A18-41A6-92C4-770E2034962A}" srcOrd="2" destOrd="0" parTransId="{D0198766-490F-44BE-BCDC-CA08A003FFC5}" sibTransId="{2E440993-6867-4959-959D-5F610FDFF371}"/>
    <dgm:cxn modelId="{EB4D008A-49F8-40A3-A864-1E188459BB95}" type="presOf" srcId="{4165FA41-9E2D-4E07-8A20-6416E7EE48F6}" destId="{ACFEC41B-1110-4F6C-BC1A-5BC1041CBC9F}" srcOrd="0" destOrd="1" presId="urn:microsoft.com/office/officeart/2005/8/layout/process1"/>
    <dgm:cxn modelId="{7B746D8A-76BB-477D-A37E-885D8D3C1AC1}" type="presOf" srcId="{C035C09A-CC1E-4869-B359-C9D97A58DDF1}" destId="{A07A44A8-F400-4E1F-B320-822F36DC927A}" srcOrd="1" destOrd="0" presId="urn:microsoft.com/office/officeart/2005/8/layout/process1"/>
    <dgm:cxn modelId="{B8BA3E92-CFC1-49D6-8D3E-32E6A9B2DA53}" srcId="{A5A48069-E6B3-48EF-8F10-6C760F89E505}" destId="{70252F5D-053D-4BA5-B3B7-13F0B127CB7E}" srcOrd="0" destOrd="0" parTransId="{41682297-BE92-4736-BB15-8C91252C5455}" sibTransId="{3DE61CBE-74EB-44C6-A2F6-5737C2CD23FB}"/>
    <dgm:cxn modelId="{3676A792-FD6A-4E78-8E29-A50F69B9439F}" srcId="{218EA74B-1B38-49DE-B44A-C9A0D79B505A}" destId="{9BA5A694-24EB-42A4-BE92-5B37F01BAFB0}" srcOrd="2" destOrd="0" parTransId="{74926E44-FD23-4DB0-886E-1181E040E041}" sibTransId="{016103CE-B610-4FCF-BE9E-C636DB64B3F5}"/>
    <dgm:cxn modelId="{1B777596-B043-4197-B046-9A818DF958DE}" type="presOf" srcId="{AFC9414B-01D3-4503-978B-DB5BB4443DDD}" destId="{58440B94-4F03-485A-B283-959489E64C2E}" srcOrd="0" destOrd="1" presId="urn:microsoft.com/office/officeart/2005/8/layout/process1"/>
    <dgm:cxn modelId="{CE4BF296-9946-4D44-A5F4-9BBAB2D09F24}" type="presOf" srcId="{2DFFB12F-D9C4-44EE-9626-AE70A9FB18A5}" destId="{ECEF09B1-7DD3-416D-936D-842498907434}" srcOrd="0" destOrd="0" presId="urn:microsoft.com/office/officeart/2005/8/layout/process1"/>
    <dgm:cxn modelId="{5B517597-10E8-4D34-8215-FC20B2699A62}" srcId="{870960B2-F64F-49B4-9359-0987F8F7EC5A}" destId="{AFC9414B-01D3-4503-978B-DB5BB4443DDD}" srcOrd="0" destOrd="0" parTransId="{A27FB36E-C306-469F-8C15-16C707D6B444}" sibTransId="{35F0D0BF-B159-482C-B571-0A0E6555278F}"/>
    <dgm:cxn modelId="{67A65897-1618-4EED-9AF9-F1B8AD4DD874}" type="presOf" srcId="{870960B2-F64F-49B4-9359-0987F8F7EC5A}" destId="{58440B94-4F03-485A-B283-959489E64C2E}" srcOrd="0" destOrd="0" presId="urn:microsoft.com/office/officeart/2005/8/layout/process1"/>
    <dgm:cxn modelId="{581BD9AB-E17E-48CE-B12F-6CA22C8BE9EC}" type="presOf" srcId="{368C1179-09EE-46A5-BB0B-92B27F253912}" destId="{24035A08-F653-480D-82A1-54FEA17DD521}" srcOrd="0" destOrd="0" presId="urn:microsoft.com/office/officeart/2005/8/layout/process1"/>
    <dgm:cxn modelId="{B3C809BE-0BEE-411D-8AAB-B3DF7BE38656}" type="presOf" srcId="{5B014809-796A-4657-92EF-4FE4F570B533}" destId="{2DA4A5A2-57C5-4869-A780-91D1ECFC4B76}" srcOrd="0" destOrd="3" presId="urn:microsoft.com/office/officeart/2005/8/layout/process1"/>
    <dgm:cxn modelId="{E2E228C4-5A0F-46C1-BC5A-6229858A649F}" type="presOf" srcId="{C035C09A-CC1E-4869-B359-C9D97A58DDF1}" destId="{78BAD597-E553-445D-8FA9-0A7CC7A7BDA3}" srcOrd="0" destOrd="0" presId="urn:microsoft.com/office/officeart/2005/8/layout/process1"/>
    <dgm:cxn modelId="{0A903FC9-A7BE-4640-89EE-A0DF813D3A2C}" type="presOf" srcId="{6CB1DFEF-FF8A-4DDC-980C-31DB8DD961A9}" destId="{CD53857C-B68B-4C0A-BC6E-350067261F16}" srcOrd="0" destOrd="0" presId="urn:microsoft.com/office/officeart/2005/8/layout/process1"/>
    <dgm:cxn modelId="{E02092D3-6384-4DE0-BB0E-6B6D43E84BE4}" type="presOf" srcId="{9B32441A-AD21-4CE1-852F-2FB4DD327704}" destId="{F8B367BB-4606-49C7-AF0B-FDA4734561B5}" srcOrd="0" destOrd="5" presId="urn:microsoft.com/office/officeart/2005/8/layout/process1"/>
    <dgm:cxn modelId="{787C1FD9-D30F-4916-903A-4F6A5FB28775}" srcId="{A5A48069-E6B3-48EF-8F10-6C760F89E505}" destId="{FE0BB673-E31F-43F6-B9AB-1A7AC4D24638}" srcOrd="1" destOrd="0" parTransId="{CABA99B6-7363-4176-8553-8846DD4FCB6F}" sibTransId="{1EAC2BBC-18BB-4698-B1AB-37C167514B65}"/>
    <dgm:cxn modelId="{8DFF73DD-D41F-47ED-9345-406E59347854}" srcId="{A5A48069-E6B3-48EF-8F10-6C760F89E505}" destId="{5CFC98EC-649A-46A1-AD51-88C642E60EB2}" srcOrd="2" destOrd="0" parTransId="{35F74384-B0EC-4F81-954E-1B7A3925AF2B}" sibTransId="{4F64ECBC-B3F0-4C57-B511-82F985991354}"/>
    <dgm:cxn modelId="{89B45CE3-18F5-43AE-B020-2314612EA7BC}" srcId="{368C1179-09EE-46A5-BB0B-92B27F253912}" destId="{94904764-D13A-4AA6-BFE2-EBF3E4FAE5B9}" srcOrd="3" destOrd="0" parTransId="{6260C665-5AF4-4403-8263-9DAC271E612D}" sibTransId="{058D4B41-3598-4C5D-AB08-6B13D258806F}"/>
    <dgm:cxn modelId="{7F551CE5-A134-426C-AC3C-BFB391DDD58F}" type="presOf" srcId="{125E6626-66C5-4BE0-8A0A-50204D979A26}" destId="{3A6623D7-7276-4319-BC89-C46EC3819938}" srcOrd="0" destOrd="0" presId="urn:microsoft.com/office/officeart/2005/8/layout/process1"/>
    <dgm:cxn modelId="{43E5FCE6-7C7D-42D7-BE2B-0ACB6069D99B}" srcId="{92B42004-52AA-4F55-BC70-70461910DCCD}" destId="{4165FA41-9E2D-4E07-8A20-6416E7EE48F6}" srcOrd="0" destOrd="0" parTransId="{5D7530E2-D693-4871-9808-20ADBAB68E66}" sibTransId="{DD119B4A-DABB-442E-B322-93F7E6FA6B8E}"/>
    <dgm:cxn modelId="{9B0DA2E7-D5C3-4AFB-BC9E-B748F5F497B9}" srcId="{870960B2-F64F-49B4-9359-0987F8F7EC5A}" destId="{D6C1C42A-AD11-405F-A057-662621E8755C}" srcOrd="1" destOrd="0" parTransId="{864D93B1-AA5D-4918-9B73-B5028A9E747F}" sibTransId="{CBBEFA29-3895-49C5-9BC5-4FECACB2634A}"/>
    <dgm:cxn modelId="{3DC57EEC-15DD-4E60-AE34-12F5A4005245}" type="presOf" srcId="{2C03D9B9-E292-49D8-9A95-FF6BC9602713}" destId="{2DA4A5A2-57C5-4869-A780-91D1ECFC4B76}" srcOrd="0" destOrd="0" presId="urn:microsoft.com/office/officeart/2005/8/layout/process1"/>
    <dgm:cxn modelId="{95EE12F0-842B-4E69-9D07-DCCCE2AE10BC}" type="presOf" srcId="{D4DF568A-D379-4492-9313-CD263CEF7C8F}" destId="{7C1BBA15-5342-42C8-96DD-582E1271CE01}" srcOrd="0" destOrd="0" presId="urn:microsoft.com/office/officeart/2005/8/layout/process1"/>
    <dgm:cxn modelId="{E191DDF5-94C3-4CE7-BFFF-8778E827C378}" type="presOf" srcId="{70252F5D-053D-4BA5-B3B7-13F0B127CB7E}" destId="{277349D0-DC21-4C3A-9B9C-D86DA8138A4E}" srcOrd="0" destOrd="1" presId="urn:microsoft.com/office/officeart/2005/8/layout/process1"/>
    <dgm:cxn modelId="{F2F0A3F6-2477-465F-8748-CD0AE1B027A0}" type="presOf" srcId="{A6C5A1C2-4989-466F-A82F-AC17A7A3C865}" destId="{24035A08-F653-480D-82A1-54FEA17DD521}" srcOrd="0" destOrd="2" presId="urn:microsoft.com/office/officeart/2005/8/layout/process1"/>
    <dgm:cxn modelId="{F89F43F8-95CF-4FCE-A02F-5890A7BE3F26}" type="presOf" srcId="{ACDCB59A-8A18-41A6-92C4-770E2034962A}" destId="{ACFEC41B-1110-4F6C-BC1A-5BC1041CBC9F}" srcOrd="0" destOrd="3" presId="urn:microsoft.com/office/officeart/2005/8/layout/process1"/>
    <dgm:cxn modelId="{50FA62FB-D310-4A34-9538-C73C85D68068}" type="presOf" srcId="{6CB1DFEF-FF8A-4DDC-980C-31DB8DD961A9}" destId="{9B0C4006-CEC8-471D-A8AB-DE96D015A705}" srcOrd="1" destOrd="0" presId="urn:microsoft.com/office/officeart/2005/8/layout/process1"/>
    <dgm:cxn modelId="{6A9BC231-1C67-4929-A7B8-6E2B2EED8825}" type="presParOf" srcId="{1DD4A1EA-6591-4697-BBA7-4CAD01D8C394}" destId="{277349D0-DC21-4C3A-9B9C-D86DA8138A4E}" srcOrd="0" destOrd="0" presId="urn:microsoft.com/office/officeart/2005/8/layout/process1"/>
    <dgm:cxn modelId="{F0468DE7-A345-488A-960D-F8AABC514264}" type="presParOf" srcId="{1DD4A1EA-6591-4697-BBA7-4CAD01D8C394}" destId="{CD53857C-B68B-4C0A-BC6E-350067261F16}" srcOrd="1" destOrd="0" presId="urn:microsoft.com/office/officeart/2005/8/layout/process1"/>
    <dgm:cxn modelId="{0376914B-1FD1-44AA-820B-F92501C7B78F}" type="presParOf" srcId="{CD53857C-B68B-4C0A-BC6E-350067261F16}" destId="{9B0C4006-CEC8-471D-A8AB-DE96D015A705}" srcOrd="0" destOrd="0" presId="urn:microsoft.com/office/officeart/2005/8/layout/process1"/>
    <dgm:cxn modelId="{4DF3F75B-30E8-474B-8C72-C5EDCC4380CC}" type="presParOf" srcId="{1DD4A1EA-6591-4697-BBA7-4CAD01D8C394}" destId="{2DA4A5A2-57C5-4869-A780-91D1ECFC4B76}" srcOrd="2" destOrd="0" presId="urn:microsoft.com/office/officeart/2005/8/layout/process1"/>
    <dgm:cxn modelId="{2C480E0D-506F-4382-9164-57289A1471CB}" type="presParOf" srcId="{1DD4A1EA-6591-4697-BBA7-4CAD01D8C394}" destId="{7C1BBA15-5342-42C8-96DD-582E1271CE01}" srcOrd="3" destOrd="0" presId="urn:microsoft.com/office/officeart/2005/8/layout/process1"/>
    <dgm:cxn modelId="{3B5CEB3D-F21C-4C87-8DCE-62EC0BE4FA29}" type="presParOf" srcId="{7C1BBA15-5342-42C8-96DD-582E1271CE01}" destId="{838A71AF-3DF9-4C52-8D89-506C6C538AC6}" srcOrd="0" destOrd="0" presId="urn:microsoft.com/office/officeart/2005/8/layout/process1"/>
    <dgm:cxn modelId="{094A8E2C-742C-4BE5-96D9-AFAD282F20F7}" type="presParOf" srcId="{1DD4A1EA-6591-4697-BBA7-4CAD01D8C394}" destId="{24035A08-F653-480D-82A1-54FEA17DD521}" srcOrd="4" destOrd="0" presId="urn:microsoft.com/office/officeart/2005/8/layout/process1"/>
    <dgm:cxn modelId="{FF46E1E0-B274-4366-A676-51167F2A92D0}" type="presParOf" srcId="{1DD4A1EA-6591-4697-BBA7-4CAD01D8C394}" destId="{ECEF09B1-7DD3-416D-936D-842498907434}" srcOrd="5" destOrd="0" presId="urn:microsoft.com/office/officeart/2005/8/layout/process1"/>
    <dgm:cxn modelId="{256E71C0-991B-405A-B94D-ED0E9BDA94AC}" type="presParOf" srcId="{ECEF09B1-7DD3-416D-936D-842498907434}" destId="{02B352A6-3806-4490-BE12-B436304FEFFC}" srcOrd="0" destOrd="0" presId="urn:microsoft.com/office/officeart/2005/8/layout/process1"/>
    <dgm:cxn modelId="{B9542C6C-7761-4B4F-8B67-89920FC3B699}" type="presParOf" srcId="{1DD4A1EA-6591-4697-BBA7-4CAD01D8C394}" destId="{F8B367BB-4606-49C7-AF0B-FDA4734561B5}" srcOrd="6" destOrd="0" presId="urn:microsoft.com/office/officeart/2005/8/layout/process1"/>
    <dgm:cxn modelId="{EAF68179-306D-4D29-BCBB-25473D4F46C5}" type="presParOf" srcId="{1DD4A1EA-6591-4697-BBA7-4CAD01D8C394}" destId="{3A6623D7-7276-4319-BC89-C46EC3819938}" srcOrd="7" destOrd="0" presId="urn:microsoft.com/office/officeart/2005/8/layout/process1"/>
    <dgm:cxn modelId="{0DF5C6EB-D550-479A-9CF5-B29FC792E298}" type="presParOf" srcId="{3A6623D7-7276-4319-BC89-C46EC3819938}" destId="{08348809-9298-4F2B-92FE-4F7C8A1D2529}" srcOrd="0" destOrd="0" presId="urn:microsoft.com/office/officeart/2005/8/layout/process1"/>
    <dgm:cxn modelId="{3C651D39-C038-4907-BCD9-D79D8A4291E3}" type="presParOf" srcId="{1DD4A1EA-6591-4697-BBA7-4CAD01D8C394}" destId="{58440B94-4F03-485A-B283-959489E64C2E}" srcOrd="8" destOrd="0" presId="urn:microsoft.com/office/officeart/2005/8/layout/process1"/>
    <dgm:cxn modelId="{29663F32-1A4B-48B5-B757-7D2C587B1966}" type="presParOf" srcId="{1DD4A1EA-6591-4697-BBA7-4CAD01D8C394}" destId="{78BAD597-E553-445D-8FA9-0A7CC7A7BDA3}" srcOrd="9" destOrd="0" presId="urn:microsoft.com/office/officeart/2005/8/layout/process1"/>
    <dgm:cxn modelId="{97CF9A22-3E47-4D91-8630-22E174C1FD0A}" type="presParOf" srcId="{78BAD597-E553-445D-8FA9-0A7CC7A7BDA3}" destId="{A07A44A8-F400-4E1F-B320-822F36DC927A}" srcOrd="0" destOrd="0" presId="urn:microsoft.com/office/officeart/2005/8/layout/process1"/>
    <dgm:cxn modelId="{F4A58F84-E475-462F-8769-70E7DD9DAB95}" type="presParOf" srcId="{1DD4A1EA-6591-4697-BBA7-4CAD01D8C394}" destId="{ACFEC41B-1110-4F6C-BC1A-5BC1041CBC9F}" srcOrd="10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44276-5C85-4D79-99D7-B90F36BFF179}">
      <dsp:nvSpPr>
        <dsp:cNvPr id="0" name=""/>
        <dsp:cNvSpPr/>
      </dsp:nvSpPr>
      <dsp:spPr>
        <a:xfrm>
          <a:off x="6646806" y="2551428"/>
          <a:ext cx="5219358" cy="8279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4244"/>
              </a:lnTo>
              <a:lnTo>
                <a:pt x="5219358" y="564244"/>
              </a:lnTo>
              <a:lnTo>
                <a:pt x="5219358" y="827979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4E014-B402-450D-9E29-0F122307BABD}">
      <dsp:nvSpPr>
        <dsp:cNvPr id="0" name=""/>
        <dsp:cNvSpPr/>
      </dsp:nvSpPr>
      <dsp:spPr>
        <a:xfrm>
          <a:off x="6646806" y="2551428"/>
          <a:ext cx="1739786" cy="8279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4244"/>
              </a:lnTo>
              <a:lnTo>
                <a:pt x="1739786" y="564244"/>
              </a:lnTo>
              <a:lnTo>
                <a:pt x="1739786" y="827979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474E59-9399-4221-A939-3CC6D673F44B}">
      <dsp:nvSpPr>
        <dsp:cNvPr id="0" name=""/>
        <dsp:cNvSpPr/>
      </dsp:nvSpPr>
      <dsp:spPr>
        <a:xfrm>
          <a:off x="4907020" y="2551428"/>
          <a:ext cx="1739786" cy="827979"/>
        </a:xfrm>
        <a:custGeom>
          <a:avLst/>
          <a:gdLst/>
          <a:ahLst/>
          <a:cxnLst/>
          <a:rect l="0" t="0" r="0" b="0"/>
          <a:pathLst>
            <a:path>
              <a:moveTo>
                <a:pt x="1739786" y="0"/>
              </a:moveTo>
              <a:lnTo>
                <a:pt x="1739786" y="564244"/>
              </a:lnTo>
              <a:lnTo>
                <a:pt x="0" y="564244"/>
              </a:lnTo>
              <a:lnTo>
                <a:pt x="0" y="827979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87364A-3F17-4A0E-8BE8-12717B85334B}">
      <dsp:nvSpPr>
        <dsp:cNvPr id="0" name=""/>
        <dsp:cNvSpPr/>
      </dsp:nvSpPr>
      <dsp:spPr>
        <a:xfrm>
          <a:off x="1427448" y="2551428"/>
          <a:ext cx="5219358" cy="827979"/>
        </a:xfrm>
        <a:custGeom>
          <a:avLst/>
          <a:gdLst/>
          <a:ahLst/>
          <a:cxnLst/>
          <a:rect l="0" t="0" r="0" b="0"/>
          <a:pathLst>
            <a:path>
              <a:moveTo>
                <a:pt x="5219358" y="0"/>
              </a:moveTo>
              <a:lnTo>
                <a:pt x="5219358" y="564244"/>
              </a:lnTo>
              <a:lnTo>
                <a:pt x="0" y="564244"/>
              </a:lnTo>
              <a:lnTo>
                <a:pt x="0" y="827979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2E5C29-FF97-437E-BDD4-1361F8C3A9CC}">
      <dsp:nvSpPr>
        <dsp:cNvPr id="0" name=""/>
        <dsp:cNvSpPr/>
      </dsp:nvSpPr>
      <dsp:spPr>
        <a:xfrm>
          <a:off x="5223345" y="743632"/>
          <a:ext cx="2846922" cy="180779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F01EC-7F53-47DE-810D-CA82150009D8}">
      <dsp:nvSpPr>
        <dsp:cNvPr id="0" name=""/>
        <dsp:cNvSpPr/>
      </dsp:nvSpPr>
      <dsp:spPr>
        <a:xfrm>
          <a:off x="5539670" y="1044141"/>
          <a:ext cx="2846922" cy="18077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롯데</a:t>
          </a:r>
          <a:r>
            <a:rPr lang="en-US" altLang="ko-KR" sz="24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GRS</a:t>
          </a:r>
          <a:endParaRPr lang="ko-KR" altLang="en-US" sz="2400" kern="1200" dirty="0">
            <a:latin typeface="리아체 Regular" panose="020B0503000000000000" pitchFamily="50" charset="-127"/>
            <a:ea typeface="리아체 Regular" panose="020B0503000000000000" pitchFamily="50" charset="-127"/>
          </a:endParaRPr>
        </a:p>
      </dsp:txBody>
      <dsp:txXfrm>
        <a:off x="5592619" y="1097090"/>
        <a:ext cx="2741024" cy="1701897"/>
      </dsp:txXfrm>
    </dsp:sp>
    <dsp:sp modelId="{3AE4782A-11FD-40FB-A533-B490770B5FD9}">
      <dsp:nvSpPr>
        <dsp:cNvPr id="0" name=""/>
        <dsp:cNvSpPr/>
      </dsp:nvSpPr>
      <dsp:spPr>
        <a:xfrm>
          <a:off x="3987" y="3379408"/>
          <a:ext cx="2846922" cy="1807795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57B89E-08D8-4EC1-AAA8-3B408ED578CD}">
      <dsp:nvSpPr>
        <dsp:cNvPr id="0" name=""/>
        <dsp:cNvSpPr/>
      </dsp:nvSpPr>
      <dsp:spPr>
        <a:xfrm>
          <a:off x="320312" y="3679917"/>
          <a:ext cx="2846922" cy="18077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kern="1200" dirty="0" err="1">
              <a:latin typeface="리아체 Regular" panose="020B0503000000000000" pitchFamily="50" charset="-127"/>
              <a:ea typeface="리아체 Regular" panose="020B0503000000000000" pitchFamily="50" charset="-127"/>
            </a:rPr>
            <a:t>엔제리너스</a:t>
          </a:r>
          <a:endParaRPr lang="ko-KR" altLang="en-US" sz="2400" kern="1200" dirty="0">
            <a:latin typeface="리아체 Regular" panose="020B0503000000000000" pitchFamily="50" charset="-127"/>
            <a:ea typeface="리아체 Regular" panose="020B0503000000000000" pitchFamily="50" charset="-127"/>
          </a:endParaRPr>
        </a:p>
      </dsp:txBody>
      <dsp:txXfrm>
        <a:off x="373261" y="3732866"/>
        <a:ext cx="2741024" cy="1701897"/>
      </dsp:txXfrm>
    </dsp:sp>
    <dsp:sp modelId="{D044D2A1-F33A-495D-A372-75C131643796}">
      <dsp:nvSpPr>
        <dsp:cNvPr id="0" name=""/>
        <dsp:cNvSpPr/>
      </dsp:nvSpPr>
      <dsp:spPr>
        <a:xfrm>
          <a:off x="3483559" y="3379408"/>
          <a:ext cx="2846922" cy="1807795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6F67D9-422D-4B20-8CDB-4CCF8741DDB7}">
      <dsp:nvSpPr>
        <dsp:cNvPr id="0" name=""/>
        <dsp:cNvSpPr/>
      </dsp:nvSpPr>
      <dsp:spPr>
        <a:xfrm>
          <a:off x="3799884" y="3679917"/>
          <a:ext cx="2846922" cy="18077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kern="1200" dirty="0" err="1">
              <a:latin typeface="리아체 Regular" panose="020B0503000000000000" pitchFamily="50" charset="-127"/>
              <a:ea typeface="리아체 Regular" panose="020B0503000000000000" pitchFamily="50" charset="-127"/>
            </a:rPr>
            <a:t>크리스피크림도넛</a:t>
          </a:r>
          <a:endParaRPr lang="ko-KR" altLang="en-US" sz="2400" kern="1200" dirty="0">
            <a:latin typeface="리아체 Regular" panose="020B0503000000000000" pitchFamily="50" charset="-127"/>
            <a:ea typeface="리아체 Regular" panose="020B0503000000000000" pitchFamily="50" charset="-127"/>
          </a:endParaRPr>
        </a:p>
      </dsp:txBody>
      <dsp:txXfrm>
        <a:off x="3852833" y="3732866"/>
        <a:ext cx="2741024" cy="1701897"/>
      </dsp:txXfrm>
    </dsp:sp>
    <dsp:sp modelId="{E2408FAD-1D77-4FBE-A4BA-315A2B72A708}">
      <dsp:nvSpPr>
        <dsp:cNvPr id="0" name=""/>
        <dsp:cNvSpPr/>
      </dsp:nvSpPr>
      <dsp:spPr>
        <a:xfrm>
          <a:off x="6963131" y="3379408"/>
          <a:ext cx="2846922" cy="1807795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D6602A-BD69-4E66-B82D-D53B4B016630}">
      <dsp:nvSpPr>
        <dsp:cNvPr id="0" name=""/>
        <dsp:cNvSpPr/>
      </dsp:nvSpPr>
      <dsp:spPr>
        <a:xfrm>
          <a:off x="7279456" y="3679917"/>
          <a:ext cx="2846922" cy="18077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kern="1200" dirty="0" err="1">
              <a:latin typeface="리아체 Regular" panose="020B0503000000000000" pitchFamily="50" charset="-127"/>
              <a:ea typeface="리아체 Regular" panose="020B0503000000000000" pitchFamily="50" charset="-127"/>
            </a:rPr>
            <a:t>컨세션</a:t>
          </a:r>
          <a:r>
            <a:rPr lang="en-US" altLang="ko-KR" sz="24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_</a:t>
          </a:r>
          <a:r>
            <a:rPr lang="ko-KR" altLang="en-US" sz="2400" kern="1200" dirty="0" err="1">
              <a:latin typeface="리아체 Regular" panose="020B0503000000000000" pitchFamily="50" charset="-127"/>
              <a:ea typeface="리아체 Regular" panose="020B0503000000000000" pitchFamily="50" charset="-127"/>
            </a:rPr>
            <a:t>플레</a:t>
          </a:r>
          <a:r>
            <a:rPr lang="en-US" altLang="ko-KR" sz="24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:</a:t>
          </a:r>
          <a:r>
            <a:rPr lang="ko-KR" altLang="en-US" sz="2400" kern="1200" dirty="0" err="1">
              <a:latin typeface="리아체 Regular" panose="020B0503000000000000" pitchFamily="50" charset="-127"/>
              <a:ea typeface="리아체 Regular" panose="020B0503000000000000" pitchFamily="50" charset="-127"/>
            </a:rPr>
            <a:t>이팅</a:t>
          </a:r>
          <a:endParaRPr lang="ko-KR" altLang="en-US" sz="2400" kern="1200" dirty="0">
            <a:latin typeface="리아체 Regular" panose="020B0503000000000000" pitchFamily="50" charset="-127"/>
            <a:ea typeface="리아체 Regular" panose="020B0503000000000000" pitchFamily="50" charset="-127"/>
          </a:endParaRPr>
        </a:p>
      </dsp:txBody>
      <dsp:txXfrm>
        <a:off x="7332405" y="3732866"/>
        <a:ext cx="2741024" cy="1701897"/>
      </dsp:txXfrm>
    </dsp:sp>
    <dsp:sp modelId="{4B5BAC63-F778-4838-96DF-AAE1036299B3}">
      <dsp:nvSpPr>
        <dsp:cNvPr id="0" name=""/>
        <dsp:cNvSpPr/>
      </dsp:nvSpPr>
      <dsp:spPr>
        <a:xfrm>
          <a:off x="10442703" y="3379408"/>
          <a:ext cx="2846922" cy="1807795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44C31B-E401-4246-BD1B-1D7DF305F3BD}">
      <dsp:nvSpPr>
        <dsp:cNvPr id="0" name=""/>
        <dsp:cNvSpPr/>
      </dsp:nvSpPr>
      <dsp:spPr>
        <a:xfrm>
          <a:off x="10759028" y="3679917"/>
          <a:ext cx="2846922" cy="18077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롯데리아</a:t>
          </a:r>
        </a:p>
      </dsp:txBody>
      <dsp:txXfrm>
        <a:off x="10811977" y="3732866"/>
        <a:ext cx="2741024" cy="17018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F66FB-5132-4F6A-BFA5-CCE3DBB4C8E0}">
      <dsp:nvSpPr>
        <dsp:cNvPr id="0" name=""/>
        <dsp:cNvSpPr/>
      </dsp:nvSpPr>
      <dsp:spPr>
        <a:xfrm>
          <a:off x="5962853" y="3273240"/>
          <a:ext cx="2336393" cy="233639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>
              <a:latin typeface="리아체 Bold" panose="020B0803000000000000" pitchFamily="50" charset="-127"/>
              <a:ea typeface="리아체 Bold" panose="020B0803000000000000" pitchFamily="50" charset="-127"/>
            </a:rPr>
            <a:t>산업 내 경쟁</a:t>
          </a:r>
          <a:endParaRPr lang="en-US" altLang="ko-KR" sz="2000" kern="1200" dirty="0">
            <a:latin typeface="리아체 Bold" panose="020B0803000000000000" pitchFamily="50" charset="-127"/>
            <a:ea typeface="리아체 Bold" panose="020B0803000000000000" pitchFamily="50" charset="-127"/>
          </a:endParaRP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>
              <a:latin typeface="리아체 Bold" panose="020B0803000000000000" pitchFamily="50" charset="-127"/>
              <a:ea typeface="리아체 Bold" panose="020B0803000000000000" pitchFamily="50" charset="-127"/>
            </a:rPr>
            <a:t>강함</a:t>
          </a:r>
        </a:p>
      </dsp:txBody>
      <dsp:txXfrm>
        <a:off x="6305010" y="3615397"/>
        <a:ext cx="1652079" cy="1652079"/>
      </dsp:txXfrm>
    </dsp:sp>
    <dsp:sp modelId="{4D0BE446-61AF-46DB-BD3E-9A4222B58743}">
      <dsp:nvSpPr>
        <dsp:cNvPr id="0" name=""/>
        <dsp:cNvSpPr/>
      </dsp:nvSpPr>
      <dsp:spPr>
        <a:xfrm rot="16200000">
          <a:off x="6884153" y="2424186"/>
          <a:ext cx="493792" cy="7943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000" kern="1200">
            <a:latin typeface="리아체 Bold" panose="020B0803000000000000" pitchFamily="50" charset="-127"/>
            <a:ea typeface="리아체 Bold" panose="020B0803000000000000" pitchFamily="50" charset="-127"/>
          </a:endParaRPr>
        </a:p>
      </dsp:txBody>
      <dsp:txXfrm>
        <a:off x="6958222" y="2657130"/>
        <a:ext cx="345654" cy="476623"/>
      </dsp:txXfrm>
    </dsp:sp>
    <dsp:sp modelId="{F2F5C630-F6EE-42EF-BB32-FF8AEF1DA847}">
      <dsp:nvSpPr>
        <dsp:cNvPr id="0" name=""/>
        <dsp:cNvSpPr/>
      </dsp:nvSpPr>
      <dsp:spPr>
        <a:xfrm>
          <a:off x="5962853" y="5162"/>
          <a:ext cx="2336393" cy="233639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>
              <a:latin typeface="리아체 Bold" panose="020B0803000000000000" pitchFamily="50" charset="-127"/>
              <a:ea typeface="리아체 Bold" panose="020B0803000000000000" pitchFamily="50" charset="-127"/>
            </a:rPr>
            <a:t>공급자의 </a:t>
          </a:r>
          <a:endParaRPr lang="en-US" altLang="ko-KR" sz="2000" kern="1200" dirty="0">
            <a:latin typeface="리아체 Bold" panose="020B0803000000000000" pitchFamily="50" charset="-127"/>
            <a:ea typeface="리아체 Bold" panose="020B0803000000000000" pitchFamily="50" charset="-127"/>
          </a:endParaRP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>
              <a:latin typeface="리아체 Bold" panose="020B0803000000000000" pitchFamily="50" charset="-127"/>
              <a:ea typeface="리아체 Bold" panose="020B0803000000000000" pitchFamily="50" charset="-127"/>
            </a:rPr>
            <a:t>교섭력</a:t>
          </a:r>
          <a:endParaRPr lang="en-US" altLang="ko-KR" sz="2000" kern="1200" dirty="0">
            <a:latin typeface="리아체 Bold" panose="020B0803000000000000" pitchFamily="50" charset="-127"/>
            <a:ea typeface="리아체 Bold" panose="020B0803000000000000" pitchFamily="50" charset="-127"/>
          </a:endParaRP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>
              <a:latin typeface="리아체 Bold" panose="020B0803000000000000" pitchFamily="50" charset="-127"/>
              <a:ea typeface="리아체 Bold" panose="020B0803000000000000" pitchFamily="50" charset="-127"/>
            </a:rPr>
            <a:t>중간</a:t>
          </a:r>
        </a:p>
      </dsp:txBody>
      <dsp:txXfrm>
        <a:off x="6305010" y="347319"/>
        <a:ext cx="1652079" cy="1652079"/>
      </dsp:txXfrm>
    </dsp:sp>
    <dsp:sp modelId="{D687D879-E294-4B9F-AD12-9F678C582723}">
      <dsp:nvSpPr>
        <dsp:cNvPr id="0" name=""/>
        <dsp:cNvSpPr/>
      </dsp:nvSpPr>
      <dsp:spPr>
        <a:xfrm>
          <a:off x="8504217" y="4044250"/>
          <a:ext cx="493792" cy="7943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000" kern="1200">
            <a:latin typeface="리아체 Bold" panose="020B0803000000000000" pitchFamily="50" charset="-127"/>
            <a:ea typeface="리아체 Bold" panose="020B0803000000000000" pitchFamily="50" charset="-127"/>
          </a:endParaRPr>
        </a:p>
      </dsp:txBody>
      <dsp:txXfrm>
        <a:off x="8504217" y="4203125"/>
        <a:ext cx="345654" cy="476623"/>
      </dsp:txXfrm>
    </dsp:sp>
    <dsp:sp modelId="{8A554271-E77A-4719-9694-FD421280C491}">
      <dsp:nvSpPr>
        <dsp:cNvPr id="0" name=""/>
        <dsp:cNvSpPr/>
      </dsp:nvSpPr>
      <dsp:spPr>
        <a:xfrm>
          <a:off x="9230931" y="3273240"/>
          <a:ext cx="2336393" cy="233639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>
              <a:latin typeface="리아체 Bold" panose="020B0803000000000000" pitchFamily="50" charset="-127"/>
              <a:ea typeface="리아체 Bold" panose="020B0803000000000000" pitchFamily="50" charset="-127"/>
            </a:rPr>
            <a:t>대체재의 </a:t>
          </a:r>
          <a:endParaRPr lang="en-US" altLang="ko-KR" sz="2000" kern="1200" dirty="0">
            <a:latin typeface="리아체 Bold" panose="020B0803000000000000" pitchFamily="50" charset="-127"/>
            <a:ea typeface="리아체 Bold" panose="020B0803000000000000" pitchFamily="50" charset="-127"/>
          </a:endParaRP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>
              <a:latin typeface="리아체 Bold" panose="020B0803000000000000" pitchFamily="50" charset="-127"/>
              <a:ea typeface="리아체 Bold" panose="020B0803000000000000" pitchFamily="50" charset="-127"/>
            </a:rPr>
            <a:t>위협 정도</a:t>
          </a:r>
          <a:endParaRPr lang="en-US" altLang="ko-KR" sz="2000" kern="1200" dirty="0">
            <a:latin typeface="리아체 Bold" panose="020B0803000000000000" pitchFamily="50" charset="-127"/>
            <a:ea typeface="리아체 Bold" panose="020B0803000000000000" pitchFamily="50" charset="-127"/>
          </a:endParaRP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>
              <a:latin typeface="리아체 Bold" panose="020B0803000000000000" pitchFamily="50" charset="-127"/>
              <a:ea typeface="리아체 Bold" panose="020B0803000000000000" pitchFamily="50" charset="-127"/>
            </a:rPr>
            <a:t>강함</a:t>
          </a:r>
        </a:p>
      </dsp:txBody>
      <dsp:txXfrm>
        <a:off x="9573088" y="3615397"/>
        <a:ext cx="1652079" cy="1652079"/>
      </dsp:txXfrm>
    </dsp:sp>
    <dsp:sp modelId="{D615BE45-E68E-4C6E-976C-E68933013E02}">
      <dsp:nvSpPr>
        <dsp:cNvPr id="0" name=""/>
        <dsp:cNvSpPr/>
      </dsp:nvSpPr>
      <dsp:spPr>
        <a:xfrm rot="5400000">
          <a:off x="6884153" y="5664314"/>
          <a:ext cx="493792" cy="7943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000" kern="1200">
            <a:latin typeface="리아체 Bold" panose="020B0803000000000000" pitchFamily="50" charset="-127"/>
            <a:ea typeface="리아체 Bold" panose="020B0803000000000000" pitchFamily="50" charset="-127"/>
          </a:endParaRPr>
        </a:p>
      </dsp:txBody>
      <dsp:txXfrm>
        <a:off x="6958222" y="5749120"/>
        <a:ext cx="345654" cy="476623"/>
      </dsp:txXfrm>
    </dsp:sp>
    <dsp:sp modelId="{02B09CF2-D815-41BC-AE6B-04566970E406}">
      <dsp:nvSpPr>
        <dsp:cNvPr id="0" name=""/>
        <dsp:cNvSpPr/>
      </dsp:nvSpPr>
      <dsp:spPr>
        <a:xfrm>
          <a:off x="5962853" y="6541318"/>
          <a:ext cx="2336393" cy="233639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>
              <a:latin typeface="리아체 Bold" panose="020B0803000000000000" pitchFamily="50" charset="-127"/>
              <a:ea typeface="리아체 Bold" panose="020B0803000000000000" pitchFamily="50" charset="-127"/>
            </a:rPr>
            <a:t>구매자의 </a:t>
          </a:r>
          <a:endParaRPr lang="en-US" altLang="ko-KR" sz="2000" kern="1200" dirty="0">
            <a:latin typeface="리아체 Bold" panose="020B0803000000000000" pitchFamily="50" charset="-127"/>
            <a:ea typeface="리아체 Bold" panose="020B0803000000000000" pitchFamily="50" charset="-127"/>
          </a:endParaRP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>
              <a:latin typeface="리아체 Bold" panose="020B0803000000000000" pitchFamily="50" charset="-127"/>
              <a:ea typeface="리아체 Bold" panose="020B0803000000000000" pitchFamily="50" charset="-127"/>
            </a:rPr>
            <a:t>교섭력</a:t>
          </a:r>
          <a:endParaRPr lang="en-US" altLang="ko-KR" sz="2000" kern="1200" dirty="0">
            <a:latin typeface="리아체 Bold" panose="020B0803000000000000" pitchFamily="50" charset="-127"/>
            <a:ea typeface="리아체 Bold" panose="020B0803000000000000" pitchFamily="50" charset="-127"/>
          </a:endParaRP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>
              <a:latin typeface="리아체 Bold" panose="020B0803000000000000" pitchFamily="50" charset="-127"/>
              <a:ea typeface="리아체 Bold" panose="020B0803000000000000" pitchFamily="50" charset="-127"/>
            </a:rPr>
            <a:t>중간</a:t>
          </a:r>
          <a:r>
            <a:rPr lang="en-US" altLang="ko-KR" sz="2000" kern="1200" dirty="0">
              <a:latin typeface="리아체 Bold" panose="020B0803000000000000" pitchFamily="50" charset="-127"/>
              <a:ea typeface="리아체 Bold" panose="020B0803000000000000" pitchFamily="50" charset="-127"/>
            </a:rPr>
            <a:t>~</a:t>
          </a:r>
          <a:r>
            <a:rPr lang="ko-KR" altLang="en-US" sz="2000" kern="1200" dirty="0">
              <a:latin typeface="리아체 Bold" panose="020B0803000000000000" pitchFamily="50" charset="-127"/>
              <a:ea typeface="리아체 Bold" panose="020B0803000000000000" pitchFamily="50" charset="-127"/>
            </a:rPr>
            <a:t>강함</a:t>
          </a:r>
        </a:p>
      </dsp:txBody>
      <dsp:txXfrm>
        <a:off x="6305010" y="6883475"/>
        <a:ext cx="1652079" cy="1652079"/>
      </dsp:txXfrm>
    </dsp:sp>
    <dsp:sp modelId="{D038988F-39BC-49D6-A37A-3335243E6602}">
      <dsp:nvSpPr>
        <dsp:cNvPr id="0" name=""/>
        <dsp:cNvSpPr/>
      </dsp:nvSpPr>
      <dsp:spPr>
        <a:xfrm rot="10800000">
          <a:off x="5264089" y="4044250"/>
          <a:ext cx="493792" cy="7943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000" kern="1200">
            <a:latin typeface="리아체 Bold" panose="020B0803000000000000" pitchFamily="50" charset="-127"/>
            <a:ea typeface="리아체 Bold" panose="020B0803000000000000" pitchFamily="50" charset="-127"/>
          </a:endParaRPr>
        </a:p>
      </dsp:txBody>
      <dsp:txXfrm rot="10800000">
        <a:off x="5412227" y="4203125"/>
        <a:ext cx="345654" cy="476623"/>
      </dsp:txXfrm>
    </dsp:sp>
    <dsp:sp modelId="{F66175D4-66BE-4D61-A086-9DE0594CA51B}">
      <dsp:nvSpPr>
        <dsp:cNvPr id="0" name=""/>
        <dsp:cNvSpPr/>
      </dsp:nvSpPr>
      <dsp:spPr>
        <a:xfrm>
          <a:off x="2694774" y="3273240"/>
          <a:ext cx="2336393" cy="233639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>
              <a:latin typeface="리아체 Bold" panose="020B0803000000000000" pitchFamily="50" charset="-127"/>
              <a:ea typeface="리아체 Bold" panose="020B0803000000000000" pitchFamily="50" charset="-127"/>
            </a:rPr>
            <a:t>잠재적 진입 가능성</a:t>
          </a:r>
          <a:endParaRPr lang="en-US" altLang="ko-KR" sz="2000" kern="1200" dirty="0">
            <a:latin typeface="리아체 Bold" panose="020B0803000000000000" pitchFamily="50" charset="-127"/>
            <a:ea typeface="리아체 Bold" panose="020B0803000000000000" pitchFamily="50" charset="-127"/>
          </a:endParaRPr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>
              <a:latin typeface="리아체 Bold" panose="020B0803000000000000" pitchFamily="50" charset="-127"/>
              <a:ea typeface="리아체 Bold" panose="020B0803000000000000" pitchFamily="50" charset="-127"/>
            </a:rPr>
            <a:t>중간</a:t>
          </a:r>
        </a:p>
      </dsp:txBody>
      <dsp:txXfrm>
        <a:off x="3036931" y="3615397"/>
        <a:ext cx="1652079" cy="16520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349D0-DC21-4C3A-9B9C-D86DA8138A4E}">
      <dsp:nvSpPr>
        <dsp:cNvPr id="0" name=""/>
        <dsp:cNvSpPr/>
      </dsp:nvSpPr>
      <dsp:spPr>
        <a:xfrm>
          <a:off x="0" y="2213363"/>
          <a:ext cx="2732087" cy="54243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36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개발</a:t>
          </a:r>
        </a:p>
        <a:p>
          <a:pPr marL="171450" lvl="1" indent="-171450" algn="l" defTabSz="800100" latinLnBrk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로컬 메뉴에는 강점</a:t>
          </a:r>
        </a:p>
        <a:p>
          <a:pPr marL="171450" lvl="1" indent="-171450" algn="l" defTabSz="800100" latinLnBrk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글로벌 </a:t>
          </a:r>
          <a:r>
            <a:rPr lang="ko-KR" altLang="en-US" sz="1800" kern="1200" dirty="0" err="1">
              <a:latin typeface="리아체 Regular" panose="020B0503000000000000" pitchFamily="50" charset="-127"/>
              <a:ea typeface="리아체 Regular" panose="020B0503000000000000" pitchFamily="50" charset="-127"/>
            </a:rPr>
            <a:t>시그니처</a:t>
          </a: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 메뉴의 부재</a:t>
          </a:r>
        </a:p>
        <a:p>
          <a:pPr marL="171450" lvl="1" indent="-171450" algn="l" defTabSz="800100" latinLnBrk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프리미엄 메뉴 경쟁력 부재</a:t>
          </a:r>
        </a:p>
      </dsp:txBody>
      <dsp:txXfrm>
        <a:off x="80020" y="2293383"/>
        <a:ext cx="2572047" cy="5264313"/>
      </dsp:txXfrm>
    </dsp:sp>
    <dsp:sp modelId="{CD53857C-B68B-4C0A-BC6E-350067261F16}">
      <dsp:nvSpPr>
        <dsp:cNvPr id="0" name=""/>
        <dsp:cNvSpPr/>
      </dsp:nvSpPr>
      <dsp:spPr>
        <a:xfrm>
          <a:off x="3005296" y="4586761"/>
          <a:ext cx="579202" cy="6775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2900" kern="1200"/>
        </a:p>
      </dsp:txBody>
      <dsp:txXfrm>
        <a:off x="3005296" y="4722272"/>
        <a:ext cx="405441" cy="406535"/>
      </dsp:txXfrm>
    </dsp:sp>
    <dsp:sp modelId="{2DA4A5A2-57C5-4869-A780-91D1ECFC4B76}">
      <dsp:nvSpPr>
        <dsp:cNvPr id="0" name=""/>
        <dsp:cNvSpPr/>
      </dsp:nvSpPr>
      <dsp:spPr>
        <a:xfrm>
          <a:off x="3824922" y="2213363"/>
          <a:ext cx="2732087" cy="54243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36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구매</a:t>
          </a:r>
        </a:p>
        <a:p>
          <a:pPr marL="171450" lvl="1" indent="-171450" algn="l" defTabSz="800100" latinLnBrk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중앙집중식 물류</a:t>
          </a:r>
        </a:p>
        <a:p>
          <a:pPr marL="171450" lvl="1" indent="-171450" algn="l" defTabSz="800100" latinLnBrk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롯데 계열사 식자재 조달</a:t>
          </a:r>
        </a:p>
        <a:p>
          <a:pPr marL="171450" lvl="1" indent="-171450" algn="l" defTabSz="800100" latinLnBrk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대량구매를 통한 단가 안정</a:t>
          </a:r>
        </a:p>
      </dsp:txBody>
      <dsp:txXfrm>
        <a:off x="3904942" y="2293383"/>
        <a:ext cx="2572047" cy="5264313"/>
      </dsp:txXfrm>
    </dsp:sp>
    <dsp:sp modelId="{7C1BBA15-5342-42C8-96DD-582E1271CE01}">
      <dsp:nvSpPr>
        <dsp:cNvPr id="0" name=""/>
        <dsp:cNvSpPr/>
      </dsp:nvSpPr>
      <dsp:spPr>
        <a:xfrm>
          <a:off x="6830218" y="4586761"/>
          <a:ext cx="579202" cy="6775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800" kern="1200">
            <a:latin typeface="리아체 Regular" panose="020B0503000000000000" pitchFamily="50" charset="-127"/>
            <a:ea typeface="리아체 Regular" panose="020B0503000000000000" pitchFamily="50" charset="-127"/>
          </a:endParaRPr>
        </a:p>
      </dsp:txBody>
      <dsp:txXfrm>
        <a:off x="6830218" y="4722272"/>
        <a:ext cx="405441" cy="406535"/>
      </dsp:txXfrm>
    </dsp:sp>
    <dsp:sp modelId="{24035A08-F653-480D-82A1-54FEA17DD521}">
      <dsp:nvSpPr>
        <dsp:cNvPr id="0" name=""/>
        <dsp:cNvSpPr/>
      </dsp:nvSpPr>
      <dsp:spPr>
        <a:xfrm>
          <a:off x="7649845" y="2213363"/>
          <a:ext cx="2732087" cy="54243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36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생산</a:t>
          </a:r>
        </a:p>
        <a:p>
          <a:pPr marL="171450" lvl="1" indent="-171450" algn="l" defTabSz="800100" latinLnBrk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표준화된 조리</a:t>
          </a:r>
        </a:p>
        <a:p>
          <a:pPr marL="171450" lvl="1" indent="-171450" algn="l" defTabSz="800100" latinLnBrk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메뉴의 단순화</a:t>
          </a:r>
        </a:p>
        <a:p>
          <a:pPr marL="171450" lvl="1" indent="-171450" algn="l" defTabSz="800100" latinLnBrk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800" kern="1200" dirty="0" err="1">
              <a:latin typeface="리아체 Regular" panose="020B0503000000000000" pitchFamily="50" charset="-127"/>
              <a:ea typeface="리아체 Regular" panose="020B0503000000000000" pitchFamily="50" charset="-127"/>
            </a:rPr>
            <a:t>고회전</a:t>
          </a: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 설계</a:t>
          </a:r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ko-KR" altLang="en-US" sz="2000" kern="1200" dirty="0">
            <a:latin typeface="리아체 Regular" panose="020B0503000000000000" pitchFamily="50" charset="-127"/>
            <a:ea typeface="리아체 Regular" panose="020B0503000000000000" pitchFamily="50" charset="-127"/>
          </a:endParaRPr>
        </a:p>
      </dsp:txBody>
      <dsp:txXfrm>
        <a:off x="7729865" y="2293383"/>
        <a:ext cx="2572047" cy="5264313"/>
      </dsp:txXfrm>
    </dsp:sp>
    <dsp:sp modelId="{ECEF09B1-7DD3-416D-936D-842498907434}">
      <dsp:nvSpPr>
        <dsp:cNvPr id="0" name=""/>
        <dsp:cNvSpPr/>
      </dsp:nvSpPr>
      <dsp:spPr>
        <a:xfrm>
          <a:off x="10655141" y="4586761"/>
          <a:ext cx="579202" cy="6775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800" kern="1200">
            <a:latin typeface="리아체 Regular" panose="020B0503000000000000" pitchFamily="50" charset="-127"/>
            <a:ea typeface="리아체 Regular" panose="020B0503000000000000" pitchFamily="50" charset="-127"/>
          </a:endParaRPr>
        </a:p>
      </dsp:txBody>
      <dsp:txXfrm>
        <a:off x="10655141" y="4722272"/>
        <a:ext cx="405441" cy="406535"/>
      </dsp:txXfrm>
    </dsp:sp>
    <dsp:sp modelId="{F8B367BB-4606-49C7-AF0B-FDA4734561B5}">
      <dsp:nvSpPr>
        <dsp:cNvPr id="0" name=""/>
        <dsp:cNvSpPr/>
      </dsp:nvSpPr>
      <dsp:spPr>
        <a:xfrm>
          <a:off x="11474767" y="2213363"/>
          <a:ext cx="2732087" cy="54243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36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마케팅</a:t>
          </a:r>
        </a:p>
        <a:p>
          <a:pPr marL="171450" lvl="1" indent="-171450" algn="l" defTabSz="800100" latinLnBrk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익숙한 브랜드</a:t>
          </a:r>
        </a:p>
        <a:p>
          <a:pPr marL="171450" lvl="1" indent="-171450" algn="l" defTabSz="800100" latinLnBrk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가격 신뢰도 ↑</a:t>
          </a:r>
        </a:p>
        <a:p>
          <a:pPr marL="171450" lvl="1" indent="-171450" algn="l" defTabSz="800100" latinLnBrk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노이즈 마케팅</a:t>
          </a:r>
        </a:p>
        <a:p>
          <a:pPr marL="171450" lvl="1" indent="-171450" algn="l" defTabSz="800100" latinLnBrk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프리미엄 이미지 부족</a:t>
          </a:r>
        </a:p>
        <a:p>
          <a:pPr marL="171450" lvl="1" indent="-171450" algn="l" defTabSz="800100" latinLnBrk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글로벌 브랜드 파워 부재</a:t>
          </a:r>
        </a:p>
      </dsp:txBody>
      <dsp:txXfrm>
        <a:off x="11554787" y="2293383"/>
        <a:ext cx="2572047" cy="5264313"/>
      </dsp:txXfrm>
    </dsp:sp>
    <dsp:sp modelId="{3A6623D7-7276-4319-BC89-C46EC3819938}">
      <dsp:nvSpPr>
        <dsp:cNvPr id="0" name=""/>
        <dsp:cNvSpPr/>
      </dsp:nvSpPr>
      <dsp:spPr>
        <a:xfrm>
          <a:off x="14480063" y="4586761"/>
          <a:ext cx="579202" cy="6775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800" kern="1200">
            <a:latin typeface="리아체 Regular" panose="020B0503000000000000" pitchFamily="50" charset="-127"/>
            <a:ea typeface="리아체 Regular" panose="020B0503000000000000" pitchFamily="50" charset="-127"/>
          </a:endParaRPr>
        </a:p>
      </dsp:txBody>
      <dsp:txXfrm>
        <a:off x="14480063" y="4722272"/>
        <a:ext cx="405441" cy="406535"/>
      </dsp:txXfrm>
    </dsp:sp>
    <dsp:sp modelId="{58440B94-4F03-485A-B283-959489E64C2E}">
      <dsp:nvSpPr>
        <dsp:cNvPr id="0" name=""/>
        <dsp:cNvSpPr/>
      </dsp:nvSpPr>
      <dsp:spPr>
        <a:xfrm>
          <a:off x="15299690" y="2213363"/>
          <a:ext cx="2732087" cy="54243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36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판매</a:t>
          </a:r>
        </a:p>
        <a:p>
          <a:pPr marL="171450" lvl="1" indent="-171450" algn="l" defTabSz="800100" latinLnBrk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전국 </a:t>
          </a:r>
          <a:r>
            <a:rPr lang="en-US" altLang="ko-KR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1,300</a:t>
          </a: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개 점포</a:t>
          </a:r>
        </a:p>
        <a:p>
          <a:pPr marL="171450" lvl="1" indent="-171450" algn="l" defTabSz="800100" latinLnBrk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생활권 밀착형 입지</a:t>
          </a:r>
          <a:endParaRPr lang="ko-KR" altLang="en-US" sz="2000" kern="1200" dirty="0">
            <a:latin typeface="리아체 Regular" panose="020B0503000000000000" pitchFamily="50" charset="-127"/>
            <a:ea typeface="리아체 Regular" panose="020B0503000000000000" pitchFamily="50" charset="-127"/>
          </a:endParaRPr>
        </a:p>
      </dsp:txBody>
      <dsp:txXfrm>
        <a:off x="15379710" y="2293383"/>
        <a:ext cx="2572047" cy="5264313"/>
      </dsp:txXfrm>
    </dsp:sp>
    <dsp:sp modelId="{78BAD597-E553-445D-8FA9-0A7CC7A7BDA3}">
      <dsp:nvSpPr>
        <dsp:cNvPr id="0" name=""/>
        <dsp:cNvSpPr/>
      </dsp:nvSpPr>
      <dsp:spPr>
        <a:xfrm>
          <a:off x="18304986" y="4586761"/>
          <a:ext cx="579202" cy="6775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ko-KR" altLang="en-US" sz="1800" kern="1200">
            <a:latin typeface="리아체 Regular" panose="020B0503000000000000" pitchFamily="50" charset="-127"/>
            <a:ea typeface="리아체 Regular" panose="020B0503000000000000" pitchFamily="50" charset="-127"/>
          </a:endParaRPr>
        </a:p>
      </dsp:txBody>
      <dsp:txXfrm>
        <a:off x="18304986" y="4722272"/>
        <a:ext cx="405441" cy="406535"/>
      </dsp:txXfrm>
    </dsp:sp>
    <dsp:sp modelId="{ACFEC41B-1110-4F6C-BC1A-5BC1041CBC9F}">
      <dsp:nvSpPr>
        <dsp:cNvPr id="0" name=""/>
        <dsp:cNvSpPr/>
      </dsp:nvSpPr>
      <dsp:spPr>
        <a:xfrm>
          <a:off x="19124612" y="2213363"/>
          <a:ext cx="2732087" cy="54243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36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서비스</a:t>
          </a:r>
        </a:p>
        <a:p>
          <a:pPr marL="171450" lvl="1" indent="-171450" algn="l" defTabSz="800100" latinLnBrk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프리미엄 경험 부족</a:t>
          </a:r>
        </a:p>
        <a:p>
          <a:pPr marL="171450" lvl="1" indent="-171450" algn="l" defTabSz="800100" latinLnBrk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매장 경험 차별화 약함</a:t>
          </a:r>
        </a:p>
        <a:p>
          <a:pPr marL="171450" lvl="1" indent="-171450" algn="l" defTabSz="800100" latinLnBrk="1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800" kern="1200" dirty="0">
              <a:latin typeface="리아체 Regular" panose="020B0503000000000000" pitchFamily="50" charset="-127"/>
              <a:ea typeface="리아체 Regular" panose="020B0503000000000000" pitchFamily="50" charset="-127"/>
            </a:rPr>
            <a:t>브랜드 충성도 낮음</a:t>
          </a:r>
        </a:p>
      </dsp:txBody>
      <dsp:txXfrm>
        <a:off x="19204632" y="2293383"/>
        <a:ext cx="2572047" cy="52643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07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13364-5098-3566-8C2F-CDAB0AB84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8A23385-F0FA-35E0-5A4C-B1DB3C66AD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3875863-97E5-48C6-8B82-B236EE8C0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27E5F36-09B5-BB5D-1772-F3D4E89C5A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200400" y="7542213"/>
            <a:ext cx="2971800" cy="458787"/>
          </a:xfrm>
          <a:prstGeom prst="rect">
            <a:avLst/>
          </a:prstGeom>
        </p:spPr>
        <p:txBody>
          <a:bodyPr/>
          <a:lstStyle/>
          <a:p>
            <a:fld id="{9935360E-950D-45B6-B4F4-BA6FFCAD397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0554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54547-6B9E-02B5-65C1-056C4028C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37D7EF1-73B6-CE92-13BB-8EBACAA773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13D748C-C4F5-6208-EB86-0BE3032D1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5A1B76F-6D15-84FD-565E-C6C7639A38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200400" y="7542213"/>
            <a:ext cx="2971800" cy="458787"/>
          </a:xfrm>
          <a:prstGeom prst="rect">
            <a:avLst/>
          </a:prstGeom>
        </p:spPr>
        <p:txBody>
          <a:bodyPr/>
          <a:lstStyle/>
          <a:p>
            <a:fld id="{9935360E-950D-45B6-B4F4-BA6FFCAD397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0243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EB127-4D06-5834-FE36-3F1DD470E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1D15390-6E8F-6E7F-DE02-E7E987A44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8C9D696-A17D-9794-A962-2718242E2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DA66E41-219A-2C3F-398F-63671E4D24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200400" y="7542213"/>
            <a:ext cx="2971800" cy="458787"/>
          </a:xfrm>
          <a:prstGeom prst="rect">
            <a:avLst/>
          </a:prstGeom>
        </p:spPr>
        <p:txBody>
          <a:bodyPr/>
          <a:lstStyle/>
          <a:p>
            <a:fld id="{9935360E-950D-45B6-B4F4-BA6FFCAD3979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4156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>
          <a:xfrm>
            <a:off x="3200400" y="7542213"/>
            <a:ext cx="2971800" cy="458787"/>
          </a:xfrm>
          <a:prstGeom prst="rect">
            <a:avLst/>
          </a:prstGeom>
        </p:spPr>
        <p:txBody>
          <a:bodyPr/>
          <a:lstStyle/>
          <a:p>
            <a:fld id="{9935360E-950D-45B6-B4F4-BA6FFCAD3979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5489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>
          <a:xfrm>
            <a:off x="3200400" y="7542213"/>
            <a:ext cx="2971800" cy="458787"/>
          </a:xfrm>
          <a:prstGeom prst="rect">
            <a:avLst/>
          </a:prstGeom>
        </p:spPr>
        <p:txBody>
          <a:bodyPr/>
          <a:lstStyle/>
          <a:p>
            <a:fld id="{9935360E-950D-45B6-B4F4-BA6FFCAD3979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5567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>
          <a:xfrm>
            <a:off x="3200400" y="7542213"/>
            <a:ext cx="2971800" cy="458787"/>
          </a:xfrm>
          <a:prstGeom prst="rect">
            <a:avLst/>
          </a:prstGeom>
        </p:spPr>
        <p:txBody>
          <a:bodyPr/>
          <a:lstStyle/>
          <a:p>
            <a:fld id="{9935360E-950D-45B6-B4F4-BA6FFCAD3979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6510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4A5D4-D556-0B6B-2D54-B827DFA92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8EB3B0E-79F7-E038-CB6B-395EC278DF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FB7AB84-DEFB-69CD-F645-374200595D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542B6D0-A9EE-0A03-104B-3FAD3490CF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200400" y="7542213"/>
            <a:ext cx="2971800" cy="458787"/>
          </a:xfrm>
          <a:prstGeom prst="rect">
            <a:avLst/>
          </a:prstGeom>
        </p:spPr>
        <p:txBody>
          <a:bodyPr/>
          <a:lstStyle/>
          <a:p>
            <a:fld id="{9935360E-950D-45B6-B4F4-BA6FFCAD3979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2436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>
          <a:xfrm>
            <a:off x="3200400" y="7542213"/>
            <a:ext cx="2971800" cy="458787"/>
          </a:xfrm>
          <a:prstGeom prst="rect">
            <a:avLst/>
          </a:prstGeom>
        </p:spPr>
        <p:txBody>
          <a:bodyPr/>
          <a:lstStyle/>
          <a:p>
            <a:fld id="{9935360E-950D-45B6-B4F4-BA6FFCAD3979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9126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>
          <a:xfrm>
            <a:off x="3200400" y="7542213"/>
            <a:ext cx="2971800" cy="458787"/>
          </a:xfrm>
          <a:prstGeom prst="rect">
            <a:avLst/>
          </a:prstGeom>
        </p:spPr>
        <p:txBody>
          <a:bodyPr/>
          <a:lstStyle/>
          <a:p>
            <a:fld id="{9935360E-950D-45B6-B4F4-BA6FFCAD3979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735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7435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>
          <a:xfrm>
            <a:off x="3200400" y="7542213"/>
            <a:ext cx="2971800" cy="458787"/>
          </a:xfrm>
          <a:prstGeom prst="rect">
            <a:avLst/>
          </a:prstGeom>
        </p:spPr>
        <p:txBody>
          <a:bodyPr/>
          <a:lstStyle/>
          <a:p>
            <a:fld id="{9935360E-950D-45B6-B4F4-BA6FFCAD3979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375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27509-C33A-696F-1688-C09BA17C6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1D5CD85-9980-93F7-6D6E-876D7D886A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5750DE6-9719-6829-F9B8-8CC285C0A6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971E884-C9CF-9155-2D20-486B1E6604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200400" y="7542213"/>
            <a:ext cx="2971800" cy="458787"/>
          </a:xfrm>
          <a:prstGeom prst="rect">
            <a:avLst/>
          </a:prstGeom>
        </p:spPr>
        <p:txBody>
          <a:bodyPr/>
          <a:lstStyle/>
          <a:p>
            <a:fld id="{9935360E-950D-45B6-B4F4-BA6FFCAD3979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654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0718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7873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>
          <a:xfrm>
            <a:off x="3200400" y="7542213"/>
            <a:ext cx="2971800" cy="458787"/>
          </a:xfrm>
          <a:prstGeom prst="rect">
            <a:avLst/>
          </a:prstGeom>
        </p:spPr>
        <p:txBody>
          <a:bodyPr/>
          <a:lstStyle/>
          <a:p>
            <a:fld id="{9935360E-950D-45B6-B4F4-BA6FFCAD397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1050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19DC1-36FF-701A-15F9-88039EFA3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826789-8108-47CA-1295-69EA6D111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14C03D8-8177-51B8-72AF-91FBFECB88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9C8DF41-AB4B-C64C-C1E2-C7EA234D04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200400" y="7542213"/>
            <a:ext cx="2971800" cy="458787"/>
          </a:xfrm>
          <a:prstGeom prst="rect">
            <a:avLst/>
          </a:prstGeom>
        </p:spPr>
        <p:txBody>
          <a:bodyPr/>
          <a:lstStyle/>
          <a:p>
            <a:fld id="{9935360E-950D-45B6-B4F4-BA6FFCAD397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5530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018A2-5474-A495-508F-016998FE7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E2A8DAA-5E3A-B858-3F5D-1FE14DB5D5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674C386-B27B-E6F3-4723-968CD996A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9E75696-CFA5-2D8E-0163-8CD2240ABB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200400" y="7542213"/>
            <a:ext cx="2971800" cy="458787"/>
          </a:xfrm>
          <a:prstGeom prst="rect">
            <a:avLst/>
          </a:prstGeom>
        </p:spPr>
        <p:txBody>
          <a:bodyPr/>
          <a:lstStyle/>
          <a:p>
            <a:fld id="{9935360E-950D-45B6-B4F4-BA6FFCAD3979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3526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82A1B-B5E8-46D0-03A4-BCE2DD789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E86355C-A253-A987-AC16-F9DEAC0589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F4D0B2F-EB7A-3144-D9CB-E16ABD8677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6948CFD-2097-E5B8-D016-EDC9B01AED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200400" y="7542213"/>
            <a:ext cx="2971800" cy="458787"/>
          </a:xfrm>
          <a:prstGeom prst="rect">
            <a:avLst/>
          </a:prstGeom>
        </p:spPr>
        <p:txBody>
          <a:bodyPr/>
          <a:lstStyle/>
          <a:p>
            <a:fld id="{9935360E-950D-45B6-B4F4-BA6FFCAD3979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7734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608FA-48A6-6519-575A-9F0F2077B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828E67E-7273-3BEA-954D-75714831B7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4BFB709-2BD4-9110-82D7-9EF2BF4B04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E2248B5-8C7A-532B-B8BF-C73B2B6D5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200400" y="7542213"/>
            <a:ext cx="2971800" cy="458787"/>
          </a:xfrm>
          <a:prstGeom prst="rect">
            <a:avLst/>
          </a:prstGeom>
        </p:spPr>
        <p:txBody>
          <a:bodyPr/>
          <a:lstStyle/>
          <a:p>
            <a:fld id="{9935360E-950D-45B6-B4F4-BA6FFCAD397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0030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2EF0F-4D64-C975-8306-8F428DB7F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C005C5C-1169-EE47-2539-92D0DDCD82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6B98C62-9F56-981B-716E-17539CBE84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FA734F-6136-45CE-93F5-0BCAD7C2DE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200400" y="7542213"/>
            <a:ext cx="2971800" cy="458787"/>
          </a:xfrm>
          <a:prstGeom prst="rect">
            <a:avLst/>
          </a:prstGeom>
        </p:spPr>
        <p:txBody>
          <a:bodyPr/>
          <a:lstStyle/>
          <a:p>
            <a:fld id="{9935360E-950D-45B6-B4F4-BA6FFCAD397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5109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>
          <a:xfrm>
            <a:off x="3200400" y="7542213"/>
            <a:ext cx="2971800" cy="458787"/>
          </a:xfrm>
          <a:prstGeom prst="rect">
            <a:avLst/>
          </a:prstGeom>
        </p:spPr>
        <p:txBody>
          <a:bodyPr/>
          <a:lstStyle/>
          <a:p>
            <a:fld id="{9935360E-950D-45B6-B4F4-BA6FFCAD397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400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1201-96C0-478E-8E24-D11C1B8C49BF}" type="datetime1">
              <a:rPr lang="en-US" altLang="ko-KR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7665-83EE-4AE3-A513-CAE13688B099}" type="datetime1">
              <a:rPr lang="en-US" altLang="ko-KR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FCEE-452C-4EDC-B956-9C9F221F9023}" type="datetime1">
              <a:rPr lang="en-US" altLang="ko-KR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제목 6">
            <a:extLst>
              <a:ext uri="{FF2B5EF4-FFF2-40B4-BE49-F238E27FC236}">
                <a16:creationId xmlns:a16="http://schemas.microsoft.com/office/drawing/2014/main" id="{756FC649-FC27-C91A-A54E-9A268795D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8" name="날짜 개체 틀 7">
            <a:extLst>
              <a:ext uri="{FF2B5EF4-FFF2-40B4-BE49-F238E27FC236}">
                <a16:creationId xmlns:a16="http://schemas.microsoft.com/office/drawing/2014/main" id="{00A72029-5A4F-D806-9D2A-6A239388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F51F-826E-4A59-8AE2-010416EA2B6F}" type="datetime1">
              <a:rPr lang="en-US" altLang="ko-KR" smtClean="0"/>
              <a:t>1/11/2026</a:t>
            </a:fld>
            <a:endParaRPr lang="en-US"/>
          </a:p>
        </p:txBody>
      </p:sp>
      <p:sp>
        <p:nvSpPr>
          <p:cNvPr id="9" name="바닥글 개체 틀 8">
            <a:extLst>
              <a:ext uri="{FF2B5EF4-FFF2-40B4-BE49-F238E27FC236}">
                <a16:creationId xmlns:a16="http://schemas.microsoft.com/office/drawing/2014/main" id="{D752789E-0020-7202-C072-4BE7088A7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8787EB14-F904-6760-D8F0-D7F394FAE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6860D-AC80-4BFE-AF70-4C6135E55843}" type="datetime1">
              <a:rPr lang="en-US" altLang="ko-KR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AB59-B6C0-48EC-9C79-74A0E90CA8AD}" type="datetime1">
              <a:rPr lang="en-US" altLang="ko-KR" smtClean="0"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5CFB4-54A8-44AB-9EBC-EAB7AAE348C7}" type="datetime1">
              <a:rPr lang="en-US" altLang="ko-KR" smtClean="0"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8CFAD-B5CA-4EE7-8B3E-7DF200CA7293}" type="datetime1">
              <a:rPr lang="en-US" altLang="ko-KR" smtClean="0"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9F2E923-E4D9-1ADF-B17F-DDA042CD3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F51F-826E-4A59-8AE2-010416EA2B6F}" type="datetime1">
              <a:rPr lang="en-US" altLang="ko-KR" smtClean="0"/>
              <a:t>1/11/2026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1547CB9-A49D-4656-F17E-3DD550516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75F4088-F75E-242F-99E1-E9AE531EE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97E6-E280-4A08-9C61-26D526D62DC7}" type="datetime1">
              <a:rPr lang="en-US" altLang="ko-KR" smtClean="0"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75C2-E28D-4641-A89B-69A30EB1B061}" type="datetime1">
              <a:rPr lang="en-US" altLang="ko-KR" smtClean="0"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EF51F-826E-4A59-8AE2-010416EA2B6F}" type="datetime1">
              <a:rPr lang="en-US" altLang="ko-KR" smtClean="0"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chart" Target="../charts/chart1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ankyung.com/article/2024122473591" TargetMode="External"/><Relationship Id="rId13" Type="http://schemas.openxmlformats.org/officeDocument/2006/relationships/hyperlink" Target="https://www.logoyogo.com/downloads/%EB%B0%80%ED%82%A4%ED%8A%B8-%EB%A1%9C%EA%B3%A0-%EC%95%84%EC%9D%B4%EC%BD%98-%EC%9D%BC%EB%9F%AC%EC%8A%A4%ED%8A%B8-ai-%EB%8B%A4%EC%9A%B4%EB%A1%9C%EB%93%9C/" TargetMode="External"/><Relationship Id="rId18" Type="http://schemas.openxmlformats.org/officeDocument/2006/relationships/hyperlink" Target="https://www.hankyung.com/amp/202501260620i" TargetMode="External"/><Relationship Id="rId26" Type="http://schemas.openxmlformats.org/officeDocument/2006/relationships/hyperlink" Target="https://www.lottegrs.com/kor/business/lotteria.jsp" TargetMode="External"/><Relationship Id="rId3" Type="http://schemas.openxmlformats.org/officeDocument/2006/relationships/hyperlink" Target="https://www.lottegrs.com/download/2024SustainabilityReport_KOR.pdf" TargetMode="External"/><Relationship Id="rId21" Type="http://schemas.openxmlformats.org/officeDocument/2006/relationships/hyperlink" Target="https://www.foodnews.co.kr/news/articleView.html?idxno=108529" TargetMode="External"/><Relationship Id="rId7" Type="http://schemas.openxmlformats.org/officeDocument/2006/relationships/hyperlink" Target="https://www.chosun.com/national/national_general/2024/04/10/TDJB6DDDNRBF3IN2BC6EDJSQCU/" TargetMode="External"/><Relationship Id="rId12" Type="http://schemas.openxmlformats.org/officeDocument/2006/relationships/hyperlink" Target="https://www.joongang.co.kr/article/25394030" TargetMode="External"/><Relationship Id="rId17" Type="http://schemas.openxmlformats.org/officeDocument/2006/relationships/hyperlink" Target="https://franchise.ftc.go.kr/index.jsp" TargetMode="External"/><Relationship Id="rId25" Type="http://schemas.openxmlformats.org/officeDocument/2006/relationships/hyperlink" Target="https://www.asiae.co.kr/article/2024071809005426318" TargetMode="External"/><Relationship Id="rId2" Type="http://schemas.openxmlformats.org/officeDocument/2006/relationships/image" Target="../media/image2.png"/><Relationship Id="rId16" Type="http://schemas.openxmlformats.org/officeDocument/2006/relationships/hyperlink" Target="https://www.lotte.co.kr/about/ci.do" TargetMode="External"/><Relationship Id="rId20" Type="http://schemas.openxmlformats.org/officeDocument/2006/relationships/hyperlink" Target="https://www.discoverynews.kr/news/articleView.html?idxno=102754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oodtoday.or.kr/mobile/article.html?no=192137" TargetMode="External"/><Relationship Id="rId11" Type="http://schemas.openxmlformats.org/officeDocument/2006/relationships/hyperlink" Target="https://blog.lotte.co.kr/38946" TargetMode="External"/><Relationship Id="rId24" Type="http://schemas.openxmlformats.org/officeDocument/2006/relationships/hyperlink" Target="https://www.edaily.co.kr/news/read?newsId=02161526638894168" TargetMode="External"/><Relationship Id="rId5" Type="http://schemas.openxmlformats.org/officeDocument/2006/relationships/hyperlink" Target="https://www.hankyung.com/article/2025080802131" TargetMode="External"/><Relationship Id="rId15" Type="http://schemas.openxmlformats.org/officeDocument/2006/relationships/hyperlink" Target="https://www.hankyung.com/article/2025111790201" TargetMode="External"/><Relationship Id="rId23" Type="http://schemas.openxmlformats.org/officeDocument/2006/relationships/hyperlink" Target="https://v.daum.net/v/20250116091546186" TargetMode="External"/><Relationship Id="rId10" Type="http://schemas.openxmlformats.org/officeDocument/2006/relationships/hyperlink" Target="https://www.lottechem.com/ko/media/news/1111/view.do" TargetMode="External"/><Relationship Id="rId19" Type="http://schemas.openxmlformats.org/officeDocument/2006/relationships/hyperlink" Target="https://kbpi.kmac.co.kr/index" TargetMode="External"/><Relationship Id="rId4" Type="http://schemas.openxmlformats.org/officeDocument/2006/relationships/hyperlink" Target="https://it.chosun.com/news/articleView.html?idxno=2023092149038" TargetMode="External"/><Relationship Id="rId9" Type="http://schemas.openxmlformats.org/officeDocument/2006/relationships/hyperlink" Target="https://www.joongang.co.kr/article/25375964" TargetMode="External"/><Relationship Id="rId14" Type="http://schemas.openxmlformats.org/officeDocument/2006/relationships/hyperlink" Target="https://dbr.donga.com/graphic/view/gdbr_no/718" TargetMode="External"/><Relationship Id="rId22" Type="http://schemas.openxmlformats.org/officeDocument/2006/relationships/hyperlink" Target="https://www.mk.co.kr/news/special-edition/10692613" TargetMode="External"/><Relationship Id="rId27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pinews.kr/newsView/1065595467508952" TargetMode="External"/><Relationship Id="rId13" Type="http://schemas.openxmlformats.org/officeDocument/2006/relationships/hyperlink" Target="https://www.yna.co.kr/view/AKR20250512031900030" TargetMode="External"/><Relationship Id="rId3" Type="http://schemas.openxmlformats.org/officeDocument/2006/relationships/hyperlink" Target="https://www.newsbrite.net/news/articleView.html?idxno=191081" TargetMode="External"/><Relationship Id="rId7" Type="http://schemas.openxmlformats.org/officeDocument/2006/relationships/hyperlink" Target="https://slownews.kr/38894" TargetMode="External"/><Relationship Id="rId12" Type="http://schemas.openxmlformats.org/officeDocument/2006/relationships/hyperlink" Target="https://www.dailian.co.kr/news/view/1515052/" TargetMode="External"/><Relationship Id="rId17" Type="http://schemas.openxmlformats.org/officeDocument/2006/relationships/image" Target="../media/image3.png"/><Relationship Id="rId2" Type="http://schemas.openxmlformats.org/officeDocument/2006/relationships/image" Target="../media/image2.png"/><Relationship Id="rId16" Type="http://schemas.openxmlformats.org/officeDocument/2006/relationships/hyperlink" Target="https://www.etnews.com/2020021000006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op.co.kr/A00001648573.html" TargetMode="External"/><Relationship Id="rId11" Type="http://schemas.openxmlformats.org/officeDocument/2006/relationships/hyperlink" Target="https://www.hankyung.com/article/202406195817Y" TargetMode="External"/><Relationship Id="rId5" Type="http://schemas.openxmlformats.org/officeDocument/2006/relationships/hyperlink" Target="https://www.asiae.co.kr/article/2024080911474454802?utm_" TargetMode="External"/><Relationship Id="rId15" Type="http://schemas.openxmlformats.org/officeDocument/2006/relationships/hyperlink" Target="https://mods.go.kr/cpi/" TargetMode="External"/><Relationship Id="rId10" Type="http://schemas.openxmlformats.org/officeDocument/2006/relationships/hyperlink" Target="https://ent.sbs.co.kr/news/article.do?article_id=E10006142104" TargetMode="External"/><Relationship Id="rId4" Type="http://schemas.openxmlformats.org/officeDocument/2006/relationships/hyperlink" Target="https://www.pointdaily.co.kr/news/articleView.html?idxno=188159" TargetMode="External"/><Relationship Id="rId9" Type="http://schemas.openxmlformats.org/officeDocument/2006/relationships/hyperlink" Target="https://www.news1.kr/industry/life-economy/4088432" TargetMode="External"/><Relationship Id="rId14" Type="http://schemas.openxmlformats.org/officeDocument/2006/relationships/hyperlink" Target="https://www.businesspost.co.kr/BP?command=article_view&amp;num=36219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9C3C864-C625-4883-B868-9A4C470F4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582" y="6593304"/>
            <a:ext cx="24404226" cy="7122692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B1DAE45-8623-805E-73F6-B92C1872D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868400" cy="363937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229600" y="8458200"/>
            <a:ext cx="16475242" cy="4797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150000"/>
              </a:lnSpc>
              <a:spcAft>
                <a:spcPts val="600"/>
              </a:spcAft>
            </a:pPr>
            <a:r>
              <a:rPr lang="en-US" altLang="ko-KR" sz="4000" b="0" i="0" u="none" strike="noStrike" spc="-160">
                <a:latin typeface="리아체 bold" panose="020B0803000000000000" pitchFamily="50" charset="-127"/>
                <a:ea typeface="리아체 bold" panose="020B0803000000000000" pitchFamily="50" charset="-127"/>
              </a:rPr>
              <a:t>9</a:t>
            </a:r>
            <a:r>
              <a:rPr lang="ko-KR" altLang="en-US" sz="4000" b="0" i="0" u="none" strike="noStrike" spc="-160">
                <a:latin typeface="리아체 bold" panose="020B0803000000000000" pitchFamily="50" charset="-127"/>
                <a:ea typeface="리아체 bold" panose="020B0803000000000000" pitchFamily="50" charset="-127"/>
              </a:rPr>
              <a:t>조</a:t>
            </a:r>
            <a:endParaRPr lang="en-US" altLang="ko-KR" sz="4000" b="0" i="0" u="none" strike="noStrike" spc="-160">
              <a:latin typeface="리아체 bold" panose="020B0803000000000000" pitchFamily="50" charset="-127"/>
              <a:ea typeface="리아체 bold" panose="020B0803000000000000" pitchFamily="50" charset="-127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ko-KR" sz="4000">
                <a:latin typeface="리아체 bold" panose="020B0803000000000000" pitchFamily="50" charset="-127"/>
                <a:ea typeface="리아체 bold" panose="020B0803000000000000" pitchFamily="50" charset="-127"/>
              </a:rPr>
              <a:t>20200725 </a:t>
            </a:r>
            <a:r>
              <a:rPr lang="ko-KR" altLang="en-US" sz="4000">
                <a:latin typeface="리아체 bold" panose="020B0803000000000000" pitchFamily="50" charset="-127"/>
                <a:ea typeface="리아체 bold" panose="020B0803000000000000" pitchFamily="50" charset="-127"/>
              </a:rPr>
              <a:t>김재희</a:t>
            </a:r>
            <a:r>
              <a:rPr lang="en-US" altLang="ko-KR" sz="4000">
                <a:latin typeface="리아체 bold" panose="020B0803000000000000" pitchFamily="50" charset="-127"/>
                <a:ea typeface="리아체 bold" panose="020B0803000000000000" pitchFamily="50" charset="-127"/>
              </a:rPr>
              <a:t>, 20210014 </a:t>
            </a:r>
            <a:r>
              <a:rPr lang="ko-KR" altLang="en-US" sz="4000">
                <a:latin typeface="리아체 bold" panose="020B0803000000000000" pitchFamily="50" charset="-127"/>
                <a:ea typeface="리아체 bold" panose="020B0803000000000000" pitchFamily="50" charset="-127"/>
              </a:rPr>
              <a:t>김동석</a:t>
            </a:r>
            <a:r>
              <a:rPr lang="en-US" altLang="ko-KR" sz="4000">
                <a:latin typeface="리아체 bold" panose="020B0803000000000000" pitchFamily="50" charset="-127"/>
                <a:ea typeface="리아체 bold" panose="020B0803000000000000" pitchFamily="50" charset="-127"/>
              </a:rPr>
              <a:t>, 20210167 </a:t>
            </a:r>
            <a:r>
              <a:rPr lang="ko-KR" altLang="en-US" sz="4000">
                <a:latin typeface="리아체 bold" panose="020B0803000000000000" pitchFamily="50" charset="-127"/>
                <a:ea typeface="리아체 bold" panose="020B0803000000000000" pitchFamily="50" charset="-127"/>
              </a:rPr>
              <a:t>김희연</a:t>
            </a:r>
            <a:r>
              <a:rPr lang="en-US" altLang="ko-KR" sz="4000">
                <a:latin typeface="리아체 bold" panose="020B0803000000000000" pitchFamily="50" charset="-127"/>
                <a:ea typeface="리아체 bold" panose="020B0803000000000000" pitchFamily="50" charset="-127"/>
              </a:rPr>
              <a:t>, 20210369 </a:t>
            </a:r>
            <a:r>
              <a:rPr lang="ko-KR" altLang="en-US" sz="4000">
                <a:latin typeface="리아체 bold" panose="020B0803000000000000" pitchFamily="50" charset="-127"/>
                <a:ea typeface="리아체 bold" panose="020B0803000000000000" pitchFamily="50" charset="-127"/>
              </a:rPr>
              <a:t>박성겸</a:t>
            </a:r>
            <a:r>
              <a:rPr lang="en-US" altLang="ko-KR" sz="4000">
                <a:latin typeface="리아체 bold" panose="020B0803000000000000" pitchFamily="50" charset="-127"/>
                <a:ea typeface="리아체 bold" panose="020B0803000000000000" pitchFamily="50" charset="-127"/>
              </a:rPr>
              <a:t>, 20240297 </a:t>
            </a:r>
            <a:r>
              <a:rPr lang="ko-KR" altLang="en-US" sz="4000">
                <a:latin typeface="리아체 bold" panose="020B0803000000000000" pitchFamily="50" charset="-127"/>
                <a:ea typeface="리아체 bold" panose="020B0803000000000000" pitchFamily="50" charset="-127"/>
              </a:rPr>
              <a:t>김다은</a:t>
            </a:r>
            <a:r>
              <a:rPr lang="en-US" altLang="ko-KR" sz="4000">
                <a:latin typeface="리아체 bold" panose="020B0803000000000000" pitchFamily="50" charset="-127"/>
                <a:ea typeface="리아체 bold" panose="020B0803000000000000" pitchFamily="50" charset="-127"/>
              </a:rPr>
              <a:t>, 20240946 </a:t>
            </a:r>
            <a:r>
              <a:rPr lang="ko-KR" altLang="en-US" sz="4000">
                <a:latin typeface="리아체 bold" panose="020B0803000000000000" pitchFamily="50" charset="-127"/>
                <a:ea typeface="리아체 bold" panose="020B0803000000000000" pitchFamily="50" charset="-127"/>
              </a:rPr>
              <a:t>추고현</a:t>
            </a:r>
            <a:endParaRPr lang="en-US" altLang="ko-KR" sz="4000">
              <a:latin typeface="리아체 bold" panose="020B0803000000000000" pitchFamily="50" charset="-127"/>
              <a:ea typeface="리아체 bold" panose="020B0803000000000000" pitchFamily="50" charset="-127"/>
            </a:endParaRPr>
          </a:p>
          <a:p>
            <a:pPr lvl="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ko-KR" sz="4000" b="0" i="0" u="none" strike="noStrike" spc="-16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91DA6E-D082-DFEB-7D85-202C71D48D64}"/>
              </a:ext>
            </a:extLst>
          </p:cNvPr>
          <p:cNvSpPr txBox="1"/>
          <p:nvPr/>
        </p:nvSpPr>
        <p:spPr>
          <a:xfrm>
            <a:off x="10962503" y="4091196"/>
            <a:ext cx="13411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800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포스트 코로나 시대</a:t>
            </a:r>
            <a:r>
              <a:rPr lang="en-US" altLang="ko-KR" sz="4800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: </a:t>
            </a:r>
            <a:r>
              <a:rPr lang="ko-KR" altLang="en-US" sz="4800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고물가와 경기 불황에서 살아남기 위한 롯데리아의 경쟁전략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5F53A-4CAA-463D-C33E-74C34316E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8A03C4D-6582-D05B-6245-3F8B3ED2C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99E7558-3E20-72E8-7A50-AE18EAEB4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39FEE2D2-8B1A-84AF-3943-D967D04B5694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9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7EF7399-E161-7AED-182C-E77B2333721B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일반환경 분석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725613FB-B92E-533B-595F-4E72C782FAEA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en-US" altLang="ko-KR" sz="4266" b="1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PESTEL Analysis - Legal</a:t>
            </a:r>
            <a:endParaRPr lang="ko-KR" sz="4266" b="1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0F2289-E137-2447-C557-1E43538CD04A}"/>
              </a:ext>
            </a:extLst>
          </p:cNvPr>
          <p:cNvSpPr txBox="1"/>
          <p:nvPr/>
        </p:nvSpPr>
        <p:spPr>
          <a:xfrm>
            <a:off x="1282700" y="4688060"/>
            <a:ext cx="10033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가맹사업법 강화 → 투명성 요구 확대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공정위의 가맹본부 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– 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점주 불공정 행위 단속 강화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장애인차별금지법 개정 → </a:t>
            </a:r>
            <a:r>
              <a:rPr lang="ko-KR" altLang="en-US" sz="2400" dirty="0" err="1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배리어프리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키오스크 전면 의무화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9009828B-97F7-168C-547B-7BFCB71273E3}"/>
              </a:ext>
            </a:extLst>
          </p:cNvPr>
          <p:cNvSpPr/>
          <p:nvPr/>
        </p:nvSpPr>
        <p:spPr>
          <a:xfrm>
            <a:off x="1282700" y="8274038"/>
            <a:ext cx="2277591" cy="208915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>
                <a:latin typeface="리아체 Bold" panose="020B0803000000000000" pitchFamily="50" charset="-127"/>
                <a:ea typeface="리아체 Bold" panose="020B0803000000000000" pitchFamily="50" charset="-127"/>
              </a:rPr>
              <a:t>위기</a:t>
            </a:r>
            <a:endParaRPr lang="ko-KR" altLang="en-US" sz="2800" dirty="0"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2636F70-8A54-0117-72F4-769C6C4BE8BD}"/>
              </a:ext>
            </a:extLst>
          </p:cNvPr>
          <p:cNvSpPr txBox="1"/>
          <p:nvPr/>
        </p:nvSpPr>
        <p:spPr>
          <a:xfrm>
            <a:off x="4038600" y="8271134"/>
            <a:ext cx="8377306" cy="22621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정보공개 의무 위반 시 → 과징금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집단 소송 리스크 증가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가맹 거래 구조 개선에 따른 운영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관리 비용 상승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 err="1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배리어프리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키오스크 교체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유지 비용 부담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규제 </a:t>
            </a:r>
            <a:r>
              <a:rPr lang="ko-KR" altLang="en-US" sz="2400" dirty="0" err="1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미준수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시 행정 제재 및 브랜드 신뢰도 훼손 가능성</a:t>
            </a:r>
          </a:p>
        </p:txBody>
      </p:sp>
      <p:sp>
        <p:nvSpPr>
          <p:cNvPr id="37" name="사각형: 둥근 대각선 방향 모서리 36">
            <a:extLst>
              <a:ext uri="{FF2B5EF4-FFF2-40B4-BE49-F238E27FC236}">
                <a16:creationId xmlns:a16="http://schemas.microsoft.com/office/drawing/2014/main" id="{F7007319-FEE0-A293-9AAD-CA5C842BFB62}"/>
              </a:ext>
            </a:extLst>
          </p:cNvPr>
          <p:cNvSpPr/>
          <p:nvPr/>
        </p:nvSpPr>
        <p:spPr>
          <a:xfrm>
            <a:off x="15110327" y="9922867"/>
            <a:ext cx="6934200" cy="2497733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운영</a:t>
            </a:r>
            <a:r>
              <a:rPr lang="en-US" altLang="ko-KR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관리 비용의 증가로 </a:t>
            </a:r>
            <a:r>
              <a:rPr lang="ko-KR" altLang="en-US" sz="2800" b="1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부정적</a:t>
            </a:r>
          </a:p>
        </p:txBody>
      </p:sp>
      <p:pic>
        <p:nvPicPr>
          <p:cNvPr id="6148" name="Picture 4" descr="김경진 기자">
            <a:extLst>
              <a:ext uri="{FF2B5EF4-FFF2-40B4-BE49-F238E27FC236}">
                <a16:creationId xmlns:a16="http://schemas.microsoft.com/office/drawing/2014/main" id="{AF1CE853-BE28-F453-BD92-7DF2A2CF0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" b="41175"/>
          <a:stretch>
            <a:fillRect/>
          </a:stretch>
        </p:blipFill>
        <p:spPr bwMode="auto">
          <a:xfrm>
            <a:off x="17304688" y="4417907"/>
            <a:ext cx="5026961" cy="529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162CE4A-D55B-1DD1-0A1C-4D8BCAC3B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DDD2DB-70A1-0E24-EF5D-485D5141FADE}"/>
              </a:ext>
            </a:extLst>
          </p:cNvPr>
          <p:cNvSpPr txBox="1"/>
          <p:nvPr/>
        </p:nvSpPr>
        <p:spPr>
          <a:xfrm>
            <a:off x="1282699" y="3171447"/>
            <a:ext cx="2076182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가맹법</a:t>
            </a:r>
            <a:r>
              <a:rPr lang="en-US" altLang="ko-KR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8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배리어프리</a:t>
            </a: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규제는 단기적으로 비용을 높이지만</a:t>
            </a:r>
            <a:r>
              <a:rPr lang="en-US" altLang="ko-KR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중소 브랜드를 도태시키며 대형 체인에 유리한 산업 재편을 유도함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F2C2CD-A578-440E-8E6B-7AAE1AD0A55F}"/>
              </a:ext>
            </a:extLst>
          </p:cNvPr>
          <p:cNvSpPr txBox="1"/>
          <p:nvPr/>
        </p:nvSpPr>
        <p:spPr>
          <a:xfrm>
            <a:off x="1282700" y="12688006"/>
            <a:ext cx="635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출처</a:t>
            </a:r>
            <a:r>
              <a:rPr lang="en-US" altLang="ko-KR" sz="2000" dirty="0"/>
              <a:t>: </a:t>
            </a:r>
            <a:r>
              <a:rPr lang="ko-KR" altLang="en-US" sz="2000" dirty="0"/>
              <a:t>중앙일보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88B3AE-9360-D7F7-814E-4B2C085AE963}"/>
              </a:ext>
            </a:extLst>
          </p:cNvPr>
          <p:cNvSpPr txBox="1"/>
          <p:nvPr/>
        </p:nvSpPr>
        <p:spPr>
          <a:xfrm>
            <a:off x="1282699" y="12039600"/>
            <a:ext cx="9766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>
                <a:latin typeface="리아체 Regular" panose="020B0600000101010101" charset="-127"/>
                <a:ea typeface="리아체 Regular" panose="020B0600000101010101" charset="-127"/>
              </a:rPr>
              <a:t>배리어프리</a:t>
            </a:r>
            <a:r>
              <a:rPr lang="ko-KR" altLang="en-US" sz="1600" dirty="0">
                <a:latin typeface="리아체 Regular" panose="020B0600000101010101" charset="-127"/>
                <a:ea typeface="리아체 Regular" panose="020B0600000101010101" charset="-127"/>
              </a:rPr>
              <a:t> 키오스크</a:t>
            </a:r>
            <a:r>
              <a:rPr lang="en-US" altLang="ko-KR" sz="1600" dirty="0">
                <a:latin typeface="리아체 Regular" panose="020B0600000101010101" charset="-127"/>
                <a:ea typeface="리아체 Regular" panose="020B0600000101010101" charset="-127"/>
              </a:rPr>
              <a:t>: </a:t>
            </a:r>
            <a:r>
              <a:rPr lang="ko-KR" altLang="en-US" sz="1600" dirty="0">
                <a:latin typeface="리아체 Regular" panose="020B0600000101010101" charset="-127"/>
                <a:ea typeface="리아체 Regular" panose="020B0600000101010101" charset="-127"/>
              </a:rPr>
              <a:t>장애인</a:t>
            </a:r>
            <a:r>
              <a:rPr lang="en-US" altLang="ko-KR" sz="1600" dirty="0">
                <a:latin typeface="리아체 Regular" panose="020B0600000101010101" charset="-127"/>
                <a:ea typeface="리아체 Regular" panose="020B0600000101010101" charset="-127"/>
              </a:rPr>
              <a:t>, </a:t>
            </a:r>
            <a:r>
              <a:rPr lang="ko-KR" altLang="en-US" sz="1600" dirty="0">
                <a:latin typeface="리아체 Regular" panose="020B0600000101010101" charset="-127"/>
                <a:ea typeface="리아체 Regular" panose="020B0600000101010101" charset="-127"/>
              </a:rPr>
              <a:t>고령층 등 무인화기기 사용에 어려움을 겪는 디지털 취약계층도</a:t>
            </a:r>
            <a:br>
              <a:rPr lang="ko-KR" altLang="en-US" dirty="0">
                <a:latin typeface="리아체 Regular" panose="020B0600000101010101" charset="-127"/>
                <a:ea typeface="리아체 Regular" panose="020B0600000101010101" charset="-127"/>
              </a:rPr>
            </a:br>
            <a:r>
              <a:rPr lang="ko-KR" altLang="en-US" sz="1600" dirty="0">
                <a:latin typeface="리아체 Regular" panose="020B0600000101010101" charset="-127"/>
                <a:ea typeface="리아체 Regular" panose="020B0600000101010101" charset="-127"/>
              </a:rPr>
              <a:t>쉽고 편리하게 사용할 수 있도록 설계된 키오스크</a:t>
            </a:r>
            <a:endParaRPr lang="ko-KR" altLang="en-US" dirty="0">
              <a:latin typeface="리아체 Regular" panose="020B0600000101010101" charset="-127"/>
              <a:ea typeface="리아체 Regular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380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34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10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968D559A-FD0D-11FA-2227-6980FB111592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산업환경 분석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513DCE7C-0515-600F-987A-073618F950C1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en-US" altLang="ko-KR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5 Forces Model – </a:t>
            </a:r>
            <a:r>
              <a:rPr lang="ko-KR" altLang="en-US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패스트푸드 시장</a:t>
            </a:r>
            <a:endParaRPr lang="ko-KR" sz="4266" b="0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graphicFrame>
        <p:nvGraphicFramePr>
          <p:cNvPr id="24" name="다이어그램 23">
            <a:extLst>
              <a:ext uri="{FF2B5EF4-FFF2-40B4-BE49-F238E27FC236}">
                <a16:creationId xmlns:a16="http://schemas.microsoft.com/office/drawing/2014/main" id="{B2FE6A42-2F33-32DB-B393-C20A02ED97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5276587"/>
              </p:ext>
            </p:extLst>
          </p:nvPr>
        </p:nvGraphicFramePr>
        <p:xfrm>
          <a:off x="4343400" y="3199200"/>
          <a:ext cx="14262100" cy="888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B428AE54-BCDE-9C24-66E3-0EB1D24541B4}"/>
              </a:ext>
            </a:extLst>
          </p:cNvPr>
          <p:cNvSpPr txBox="1"/>
          <p:nvPr/>
        </p:nvSpPr>
        <p:spPr>
          <a:xfrm>
            <a:off x="1270000" y="3505200"/>
            <a:ext cx="810260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전반적인 기업에 대한 압박의 강도가 높음 </a:t>
            </a:r>
            <a:b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</a:b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→ 매력적이지 않은 산업환경</a:t>
            </a:r>
          </a:p>
        </p:txBody>
      </p:sp>
      <p:pic>
        <p:nvPicPr>
          <p:cNvPr id="5" name="그림 4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E3EC8B-62C5-3F15-BB45-D53681297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순서도: 판단 56">
            <a:extLst>
              <a:ext uri="{FF2B5EF4-FFF2-40B4-BE49-F238E27FC236}">
                <a16:creationId xmlns:a16="http://schemas.microsoft.com/office/drawing/2014/main" id="{3A20B752-B56A-A8A6-4DDB-72BD427C0E6A}"/>
              </a:ext>
            </a:extLst>
          </p:cNvPr>
          <p:cNvSpPr/>
          <p:nvPr/>
        </p:nvSpPr>
        <p:spPr>
          <a:xfrm>
            <a:off x="11737457" y="6378596"/>
            <a:ext cx="881617" cy="876294"/>
          </a:xfrm>
          <a:prstGeom prst="flowChartDecisi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11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B2A4F15A-F286-32BC-2AC0-02615D8A7B2A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산업환경 분석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0BED915B-457E-5790-E9CE-D7CF67E4E7C9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en-US" altLang="ko-KR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5 Forces Model - Horizontal</a:t>
            </a:r>
            <a:endParaRPr lang="ko-KR" sz="4266" b="0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24" name="타원 4">
            <a:extLst>
              <a:ext uri="{FF2B5EF4-FFF2-40B4-BE49-F238E27FC236}">
                <a16:creationId xmlns:a16="http://schemas.microsoft.com/office/drawing/2014/main" id="{527A6AFB-2440-2BE4-F74A-4CF12A85CA2F}"/>
              </a:ext>
            </a:extLst>
          </p:cNvPr>
          <p:cNvSpPr txBox="1"/>
          <p:nvPr/>
        </p:nvSpPr>
        <p:spPr>
          <a:xfrm>
            <a:off x="11092845" y="3819010"/>
            <a:ext cx="1878335" cy="198100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0" lvl="0" indent="0" algn="ctr" defTabSz="8890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o-KR" altLang="en-US" sz="2400" kern="1200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산업 내 경쟁</a:t>
            </a:r>
            <a:endParaRPr lang="en-US" altLang="ko-KR" sz="2400" kern="1200" dirty="0">
              <a:latin typeface="리아체 Bold" panose="020B0803000000000000" pitchFamily="50" charset="-127"/>
              <a:ea typeface="리아체 Bold" panose="020B0803000000000000" pitchFamily="50" charset="-127"/>
            </a:endParaRPr>
          </a:p>
          <a:p>
            <a:pPr marL="0" lvl="0" indent="0" algn="ctr" defTabSz="8890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o-KR" altLang="en-US" sz="2400" kern="1200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강함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96E65335-EAEF-4DA4-D39C-E155C5F2B91E}"/>
              </a:ext>
            </a:extLst>
          </p:cNvPr>
          <p:cNvGrpSpPr/>
          <p:nvPr/>
        </p:nvGrpSpPr>
        <p:grpSpPr>
          <a:xfrm>
            <a:off x="10863816" y="3473790"/>
            <a:ext cx="2656367" cy="2671439"/>
            <a:chOff x="2694774" y="3273240"/>
            <a:chExt cx="2336393" cy="2336393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9AE142B1-3CE2-6EF4-F1DC-EDA4F8D1A2C4}"/>
                </a:ext>
              </a:extLst>
            </p:cNvPr>
            <p:cNvSpPr/>
            <p:nvPr/>
          </p:nvSpPr>
          <p:spPr>
            <a:xfrm>
              <a:off x="2694774" y="3273240"/>
              <a:ext cx="2336393" cy="2336393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ko-KR" altLang="en-US" sz="1600"/>
            </a:p>
          </p:txBody>
        </p:sp>
        <p:sp>
          <p:nvSpPr>
            <p:cNvPr id="27" name="타원 8">
              <a:extLst>
                <a:ext uri="{FF2B5EF4-FFF2-40B4-BE49-F238E27FC236}">
                  <a16:creationId xmlns:a16="http://schemas.microsoft.com/office/drawing/2014/main" id="{B5AF9591-06ED-71CE-5986-291A89770A39}"/>
                </a:ext>
              </a:extLst>
            </p:cNvPr>
            <p:cNvSpPr txBox="1"/>
            <p:nvPr/>
          </p:nvSpPr>
          <p:spPr>
            <a:xfrm>
              <a:off x="3036931" y="3615397"/>
              <a:ext cx="1652079" cy="16520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altLang="en-US" sz="2400" kern="1200" dirty="0">
                  <a:latin typeface="리아체 Bold" panose="020B0803000000000000" pitchFamily="50" charset="-127"/>
                  <a:ea typeface="리아체 Bold" panose="020B0803000000000000" pitchFamily="50" charset="-127"/>
                </a:rPr>
                <a:t>산업 내 경쟁</a:t>
              </a:r>
              <a:endParaRPr lang="en-US" altLang="ko-KR" sz="2400" kern="1200" dirty="0">
                <a:latin typeface="리아체 Bold" panose="020B0803000000000000" pitchFamily="50" charset="-127"/>
                <a:ea typeface="리아체 Bold" panose="020B0803000000000000" pitchFamily="50" charset="-127"/>
              </a:endParaRPr>
            </a:p>
            <a:p>
              <a:pPr marL="0" lvl="0" indent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altLang="en-US" sz="2400" dirty="0">
                  <a:latin typeface="리아체 Bold" panose="020B0803000000000000" pitchFamily="50" charset="-127"/>
                  <a:ea typeface="리아체 Bold" panose="020B0803000000000000" pitchFamily="50" charset="-127"/>
                </a:rPr>
                <a:t>강함</a:t>
              </a:r>
              <a:endParaRPr lang="ko-KR" altLang="en-US" sz="2400" kern="1200" dirty="0">
                <a:latin typeface="리아체 Bold" panose="020B0803000000000000" pitchFamily="50" charset="-127"/>
                <a:ea typeface="리아체 Bold" panose="020B0803000000000000" pitchFamily="50" charset="-127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F5C22973-15D8-02F0-4373-9927FAE00CDD}"/>
              </a:ext>
            </a:extLst>
          </p:cNvPr>
          <p:cNvGrpSpPr/>
          <p:nvPr/>
        </p:nvGrpSpPr>
        <p:grpSpPr>
          <a:xfrm>
            <a:off x="17526000" y="3477081"/>
            <a:ext cx="2656367" cy="2671439"/>
            <a:chOff x="2694774" y="3273240"/>
            <a:chExt cx="2336393" cy="2336393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940A248C-1769-B738-4009-91D8AA6C9307}"/>
                </a:ext>
              </a:extLst>
            </p:cNvPr>
            <p:cNvSpPr/>
            <p:nvPr/>
          </p:nvSpPr>
          <p:spPr>
            <a:xfrm>
              <a:off x="2694774" y="3273240"/>
              <a:ext cx="2336393" cy="2336393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ko-KR" altLang="en-US" sz="1600"/>
            </a:p>
          </p:txBody>
        </p:sp>
        <p:sp>
          <p:nvSpPr>
            <p:cNvPr id="30" name="타원 8">
              <a:extLst>
                <a:ext uri="{FF2B5EF4-FFF2-40B4-BE49-F238E27FC236}">
                  <a16:creationId xmlns:a16="http://schemas.microsoft.com/office/drawing/2014/main" id="{A1E2B5C8-D656-EDE6-B25B-130F549E1037}"/>
                </a:ext>
              </a:extLst>
            </p:cNvPr>
            <p:cNvSpPr txBox="1"/>
            <p:nvPr/>
          </p:nvSpPr>
          <p:spPr>
            <a:xfrm>
              <a:off x="3036931" y="3615397"/>
              <a:ext cx="1652079" cy="16520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altLang="en-US" sz="2400" kern="1200" dirty="0">
                  <a:latin typeface="리아체 Bold" panose="020B0803000000000000" pitchFamily="50" charset="-127"/>
                  <a:ea typeface="리아체 Bold" panose="020B0803000000000000" pitchFamily="50" charset="-127"/>
                </a:rPr>
                <a:t>대체재의</a:t>
              </a:r>
              <a:br>
                <a:rPr lang="en-US" altLang="ko-KR" sz="2400" kern="1200" dirty="0">
                  <a:latin typeface="리아체 Bold" panose="020B0803000000000000" pitchFamily="50" charset="-127"/>
                  <a:ea typeface="리아체 Bold" panose="020B0803000000000000" pitchFamily="50" charset="-127"/>
                </a:rPr>
              </a:br>
              <a:r>
                <a:rPr lang="ko-KR" altLang="en-US" sz="2400" kern="1200" dirty="0">
                  <a:latin typeface="리아체 Bold" panose="020B0803000000000000" pitchFamily="50" charset="-127"/>
                  <a:ea typeface="리아체 Bold" panose="020B0803000000000000" pitchFamily="50" charset="-127"/>
                </a:rPr>
                <a:t>위협 강도</a:t>
              </a:r>
              <a:endParaRPr lang="en-US" altLang="ko-KR" sz="2400" kern="1200" dirty="0">
                <a:latin typeface="리아체 Bold" panose="020B0803000000000000" pitchFamily="50" charset="-127"/>
                <a:ea typeface="리아체 Bold" panose="020B0803000000000000" pitchFamily="50" charset="-127"/>
              </a:endParaRPr>
            </a:p>
            <a:p>
              <a:pPr marL="0" lvl="0" indent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altLang="en-US" sz="2400" kern="1200" dirty="0">
                  <a:latin typeface="리아체 Bold" panose="020B0803000000000000" pitchFamily="50" charset="-127"/>
                  <a:ea typeface="리아체 Bold" panose="020B0803000000000000" pitchFamily="50" charset="-127"/>
                </a:rPr>
                <a:t>강함</a:t>
              </a:r>
            </a:p>
          </p:txBody>
        </p:sp>
      </p:grpSp>
      <p:sp>
        <p:nvSpPr>
          <p:cNvPr id="33" name="순서도: 대체 처리 32">
            <a:extLst>
              <a:ext uri="{FF2B5EF4-FFF2-40B4-BE49-F238E27FC236}">
                <a16:creationId xmlns:a16="http://schemas.microsoft.com/office/drawing/2014/main" id="{57D811AA-3976-D864-747E-F80A1B7FED58}"/>
              </a:ext>
            </a:extLst>
          </p:cNvPr>
          <p:cNvSpPr/>
          <p:nvPr/>
        </p:nvSpPr>
        <p:spPr>
          <a:xfrm>
            <a:off x="2993504" y="6801457"/>
            <a:ext cx="5072615" cy="5619142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순서도: 대체 처리 33">
            <a:extLst>
              <a:ext uri="{FF2B5EF4-FFF2-40B4-BE49-F238E27FC236}">
                <a16:creationId xmlns:a16="http://schemas.microsoft.com/office/drawing/2014/main" id="{B622D908-3137-8B85-720B-E2660B3891DF}"/>
              </a:ext>
            </a:extLst>
          </p:cNvPr>
          <p:cNvSpPr/>
          <p:nvPr/>
        </p:nvSpPr>
        <p:spPr>
          <a:xfrm>
            <a:off x="9655691" y="6801456"/>
            <a:ext cx="5072615" cy="5619141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순서도: 대체 처리 34">
            <a:extLst>
              <a:ext uri="{FF2B5EF4-FFF2-40B4-BE49-F238E27FC236}">
                <a16:creationId xmlns:a16="http://schemas.microsoft.com/office/drawing/2014/main" id="{CAF94DEC-CE3E-8AF4-86BF-208E4413D86C}"/>
              </a:ext>
            </a:extLst>
          </p:cNvPr>
          <p:cNvSpPr/>
          <p:nvPr/>
        </p:nvSpPr>
        <p:spPr>
          <a:xfrm>
            <a:off x="16290412" y="6801457"/>
            <a:ext cx="5072615" cy="561914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BFFA94FF-3E73-195B-FD62-087082442A2E}"/>
              </a:ext>
            </a:extLst>
          </p:cNvPr>
          <p:cNvGrpSpPr/>
          <p:nvPr/>
        </p:nvGrpSpPr>
        <p:grpSpPr>
          <a:xfrm>
            <a:off x="4201633" y="3473790"/>
            <a:ext cx="2656367" cy="2671439"/>
            <a:chOff x="2694774" y="3273240"/>
            <a:chExt cx="2336393" cy="2336393"/>
          </a:xfrm>
        </p:grpSpPr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A1B54FDE-837B-93F0-320A-199A6E5CE07B}"/>
                </a:ext>
              </a:extLst>
            </p:cNvPr>
            <p:cNvSpPr/>
            <p:nvPr/>
          </p:nvSpPr>
          <p:spPr>
            <a:xfrm>
              <a:off x="2694774" y="3273240"/>
              <a:ext cx="2336393" cy="2336393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ko-KR" altLang="en-US" sz="1600"/>
            </a:p>
          </p:txBody>
        </p:sp>
        <p:sp>
          <p:nvSpPr>
            <p:cNvPr id="38" name="타원 8">
              <a:extLst>
                <a:ext uri="{FF2B5EF4-FFF2-40B4-BE49-F238E27FC236}">
                  <a16:creationId xmlns:a16="http://schemas.microsoft.com/office/drawing/2014/main" id="{F70E3E02-ACA5-6E36-1633-D6CADC8E5859}"/>
                </a:ext>
              </a:extLst>
            </p:cNvPr>
            <p:cNvSpPr txBox="1"/>
            <p:nvPr/>
          </p:nvSpPr>
          <p:spPr>
            <a:xfrm>
              <a:off x="3036931" y="3615397"/>
              <a:ext cx="1652079" cy="16520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altLang="en-US" sz="2400" kern="1200" dirty="0">
                  <a:latin typeface="리아체 Bold" panose="020B0803000000000000" pitchFamily="50" charset="-127"/>
                  <a:ea typeface="리아체 Bold" panose="020B0803000000000000" pitchFamily="50" charset="-127"/>
                </a:rPr>
                <a:t>잠재적 진입 가능성</a:t>
              </a:r>
              <a:endParaRPr lang="en-US" altLang="ko-KR" sz="2400" dirty="0">
                <a:latin typeface="리아체 Bold" panose="020B0803000000000000" pitchFamily="50" charset="-127"/>
                <a:ea typeface="리아체 Bold" panose="020B0803000000000000" pitchFamily="50" charset="-127"/>
              </a:endParaRPr>
            </a:p>
            <a:p>
              <a:pPr marL="0" lvl="0" indent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altLang="en-US" sz="2400" kern="1200" dirty="0">
                  <a:latin typeface="리아체 Bold" panose="020B0803000000000000" pitchFamily="50" charset="-127"/>
                  <a:ea typeface="리아체 Bold" panose="020B0803000000000000" pitchFamily="50" charset="-127"/>
                </a:rPr>
                <a:t>중간</a:t>
              </a:r>
              <a:endParaRPr lang="en-US" altLang="ko-KR" sz="2400" kern="1200" dirty="0">
                <a:latin typeface="리아체 Bold" panose="020B0803000000000000" pitchFamily="50" charset="-127"/>
                <a:ea typeface="리아체 Bold" panose="020B0803000000000000" pitchFamily="50" charset="-127"/>
              </a:endParaRPr>
            </a:p>
          </p:txBody>
        </p:sp>
      </p:grpSp>
      <p:graphicFrame>
        <p:nvGraphicFramePr>
          <p:cNvPr id="44" name="차트 43">
            <a:extLst>
              <a:ext uri="{FF2B5EF4-FFF2-40B4-BE49-F238E27FC236}">
                <a16:creationId xmlns:a16="http://schemas.microsoft.com/office/drawing/2014/main" id="{2E70DB3E-183F-58C9-7D5E-E1F053D11732}"/>
              </a:ext>
            </a:extLst>
          </p:cNvPr>
          <p:cNvGraphicFramePr/>
          <p:nvPr/>
        </p:nvGraphicFramePr>
        <p:xfrm>
          <a:off x="9021501" y="6804837"/>
          <a:ext cx="6340994" cy="2996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19808960-366C-0B22-556C-BDCE21398A47}"/>
              </a:ext>
            </a:extLst>
          </p:cNvPr>
          <p:cNvSpPr txBox="1"/>
          <p:nvPr/>
        </p:nvSpPr>
        <p:spPr>
          <a:xfrm>
            <a:off x="9677400" y="9448800"/>
            <a:ext cx="5072615" cy="24776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과점 시장 구조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-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상위 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4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개사 전체 시장의 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70%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이상 점유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전략적 샌드위치 국면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 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→ 매출액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점포 수 모두 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2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위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pic>
        <p:nvPicPr>
          <p:cNvPr id="48" name="그림 47" descr="만화 영화, 일러스트레이션, 예술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2021DA-120C-470D-E092-7B780A213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7019120"/>
            <a:ext cx="2286000" cy="228631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BB140E9-B3EB-D62B-6325-6A1C9FFD3565}"/>
              </a:ext>
            </a:extLst>
          </p:cNvPr>
          <p:cNvSpPr txBox="1"/>
          <p:nvPr/>
        </p:nvSpPr>
        <p:spPr>
          <a:xfrm>
            <a:off x="3020973" y="9448800"/>
            <a:ext cx="5072615" cy="24776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진입장벽 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-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높음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-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규제 장벽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자본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브랜드 인지도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해외 프리미엄 브랜드 진입 증가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  =&gt;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쉐이크쉑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파이브 </a:t>
            </a:r>
            <a:r>
              <a:rPr lang="ko-KR" altLang="en-US" sz="20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가이즈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등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58EF99C-1FB2-C411-830E-A32775F11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r="39236"/>
          <a:stretch>
            <a:fillRect/>
          </a:stretch>
        </p:blipFill>
        <p:spPr bwMode="auto">
          <a:xfrm>
            <a:off x="5856666" y="7574769"/>
            <a:ext cx="1634627" cy="149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D37FE77-3BD7-CD9B-F998-9EF62E15BCDC}"/>
              </a:ext>
            </a:extLst>
          </p:cNvPr>
          <p:cNvSpPr txBox="1"/>
          <p:nvPr/>
        </p:nvSpPr>
        <p:spPr>
          <a:xfrm>
            <a:off x="16317875" y="9448800"/>
            <a:ext cx="5072615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온라인 배송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: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밀키트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20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간편식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수요 증가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편의점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도시락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냉동 피자 가격 하락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건강 지향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: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고칼로리 버거 수요 감소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pic>
        <p:nvPicPr>
          <p:cNvPr id="54" name="그림 53" descr="그래픽, 로고, 텍스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89342C5-EE2C-633E-EB30-CD1C5FE4A7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067" y="7224610"/>
            <a:ext cx="1574218" cy="1997951"/>
          </a:xfrm>
          <a:prstGeom prst="rect">
            <a:avLst/>
          </a:prstGeom>
        </p:spPr>
      </p:pic>
      <p:pic>
        <p:nvPicPr>
          <p:cNvPr id="56" name="그림 55" descr="클립아트, 만화 영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AD49289-631E-1C17-E520-8DAC42F1AA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182" y="7356221"/>
            <a:ext cx="1752735" cy="1362285"/>
          </a:xfrm>
          <a:prstGeom prst="rect">
            <a:avLst/>
          </a:prstGeom>
        </p:spPr>
      </p:pic>
      <p:sp>
        <p:nvSpPr>
          <p:cNvPr id="58" name="순서도: 판단 57">
            <a:extLst>
              <a:ext uri="{FF2B5EF4-FFF2-40B4-BE49-F238E27FC236}">
                <a16:creationId xmlns:a16="http://schemas.microsoft.com/office/drawing/2014/main" id="{3745CDCA-2E89-6B3D-73F2-676FFFE0EC63}"/>
              </a:ext>
            </a:extLst>
          </p:cNvPr>
          <p:cNvSpPr/>
          <p:nvPr/>
        </p:nvSpPr>
        <p:spPr>
          <a:xfrm>
            <a:off x="18414262" y="6422948"/>
            <a:ext cx="881617" cy="876294"/>
          </a:xfrm>
          <a:prstGeom prst="flowChartDecisi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순서도: 판단 58">
            <a:extLst>
              <a:ext uri="{FF2B5EF4-FFF2-40B4-BE49-F238E27FC236}">
                <a16:creationId xmlns:a16="http://schemas.microsoft.com/office/drawing/2014/main" id="{016CB865-1D96-B9EA-34CA-F536391A2F30}"/>
              </a:ext>
            </a:extLst>
          </p:cNvPr>
          <p:cNvSpPr/>
          <p:nvPr/>
        </p:nvSpPr>
        <p:spPr>
          <a:xfrm>
            <a:off x="5083689" y="6362892"/>
            <a:ext cx="881617" cy="876294"/>
          </a:xfrm>
          <a:prstGeom prst="flowChartDecisi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A1CCE0-2B2F-F6E8-F84D-6AB076CC9F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DE00D7-AAEF-E157-7629-40454F60CA24}"/>
              </a:ext>
            </a:extLst>
          </p:cNvPr>
          <p:cNvSpPr txBox="1"/>
          <p:nvPr/>
        </p:nvSpPr>
        <p:spPr>
          <a:xfrm>
            <a:off x="1282700" y="12688006"/>
            <a:ext cx="635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출처</a:t>
            </a:r>
            <a:r>
              <a:rPr lang="en-US" altLang="ko-KR" sz="2000" dirty="0"/>
              <a:t>: Shake Shack </a:t>
            </a:r>
            <a:r>
              <a:rPr lang="ko-KR" altLang="en-US" sz="2000" dirty="0"/>
              <a:t>홈페이지</a:t>
            </a:r>
            <a:r>
              <a:rPr lang="en-US" altLang="ko-KR" sz="2000" dirty="0"/>
              <a:t>, Logoyogo </a:t>
            </a:r>
            <a:endParaRPr lang="ko-KR" altLang="en-US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3C680-6E15-8FB1-3801-1558F0ACD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3165F7BF-94A3-5E9A-2242-A66314FDF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994ECBA-4583-4D9C-24B0-2E5E789BD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7DD63662-FDCF-6997-13C6-6FAFFDBC39C3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12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38CC3B8E-4AD2-F206-477C-6DF7502E29DC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산업환경 분석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B8391CD9-73A6-D3C6-267D-3C6F8123B766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en-US" altLang="ko-KR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5 Forces Model - Vertical</a:t>
            </a:r>
            <a:endParaRPr lang="ko-KR" sz="4266" b="0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FFE1151D-66AD-EA82-4004-9982D00ED6FB}"/>
              </a:ext>
            </a:extLst>
          </p:cNvPr>
          <p:cNvGrpSpPr/>
          <p:nvPr/>
        </p:nvGrpSpPr>
        <p:grpSpPr>
          <a:xfrm>
            <a:off x="10863816" y="9371498"/>
            <a:ext cx="2656367" cy="2671439"/>
            <a:chOff x="2694774" y="3273240"/>
            <a:chExt cx="2336393" cy="2336393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8BB7E5FB-8F00-14AC-837D-732DA5BE0B6E}"/>
                </a:ext>
              </a:extLst>
            </p:cNvPr>
            <p:cNvSpPr/>
            <p:nvPr/>
          </p:nvSpPr>
          <p:spPr>
            <a:xfrm>
              <a:off x="2694774" y="3273240"/>
              <a:ext cx="2336393" cy="2336393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ko-KR" altLang="en-US" sz="1600"/>
            </a:p>
          </p:txBody>
        </p:sp>
        <p:sp>
          <p:nvSpPr>
            <p:cNvPr id="30" name="타원 8">
              <a:extLst>
                <a:ext uri="{FF2B5EF4-FFF2-40B4-BE49-F238E27FC236}">
                  <a16:creationId xmlns:a16="http://schemas.microsoft.com/office/drawing/2014/main" id="{EA2D78D9-9030-7188-F4FF-0A8136C62D50}"/>
                </a:ext>
              </a:extLst>
            </p:cNvPr>
            <p:cNvSpPr txBox="1"/>
            <p:nvPr/>
          </p:nvSpPr>
          <p:spPr>
            <a:xfrm>
              <a:off x="3036931" y="3615397"/>
              <a:ext cx="1652079" cy="16520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altLang="en-US" sz="2400" kern="1200" dirty="0">
                  <a:latin typeface="리아체 Bold" panose="020B0803000000000000" pitchFamily="50" charset="-127"/>
                  <a:ea typeface="리아체 Bold" panose="020B0803000000000000" pitchFamily="50" charset="-127"/>
                </a:rPr>
                <a:t>구매자</a:t>
              </a:r>
              <a:br>
                <a:rPr lang="en-US" altLang="ko-KR" sz="2400" kern="1200" dirty="0">
                  <a:latin typeface="리아체 Bold" panose="020B0803000000000000" pitchFamily="50" charset="-127"/>
                  <a:ea typeface="리아체 Bold" panose="020B0803000000000000" pitchFamily="50" charset="-127"/>
                </a:rPr>
              </a:br>
              <a:r>
                <a:rPr lang="ko-KR" altLang="en-US" sz="2400" kern="1200" dirty="0">
                  <a:latin typeface="리아체 Bold" panose="020B0803000000000000" pitchFamily="50" charset="-127"/>
                  <a:ea typeface="리아체 Bold" panose="020B0803000000000000" pitchFamily="50" charset="-127"/>
                </a:rPr>
                <a:t>교섭력</a:t>
              </a:r>
              <a:endParaRPr lang="en-US" altLang="ko-KR" sz="2400" kern="1200" dirty="0">
                <a:latin typeface="리아체 Bold" panose="020B0803000000000000" pitchFamily="50" charset="-127"/>
                <a:ea typeface="리아체 Bold" panose="020B0803000000000000" pitchFamily="50" charset="-127"/>
              </a:endParaRPr>
            </a:p>
            <a:p>
              <a:pPr marL="0" lvl="0" indent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altLang="en-US" sz="2400" dirty="0">
                  <a:latin typeface="리아체 Bold" panose="020B0803000000000000" pitchFamily="50" charset="-127"/>
                  <a:ea typeface="리아체 Bold" panose="020B0803000000000000" pitchFamily="50" charset="-127"/>
                </a:rPr>
                <a:t>강함</a:t>
              </a:r>
              <a:endParaRPr lang="ko-KR" altLang="en-US" sz="2400" kern="1200" dirty="0">
                <a:latin typeface="리아체 Bold" panose="020B0803000000000000" pitchFamily="50" charset="-127"/>
                <a:ea typeface="리아체 Bold" panose="020B0803000000000000" pitchFamily="50" charset="-127"/>
              </a:endParaRPr>
            </a:p>
          </p:txBody>
        </p:sp>
      </p:grpSp>
      <p:sp>
        <p:nvSpPr>
          <p:cNvPr id="33" name="순서도: 대체 처리 32">
            <a:extLst>
              <a:ext uri="{FF2B5EF4-FFF2-40B4-BE49-F238E27FC236}">
                <a16:creationId xmlns:a16="http://schemas.microsoft.com/office/drawing/2014/main" id="{C8DBFB66-D2CB-8B38-AEFA-78D2FC18DAAA}"/>
              </a:ext>
            </a:extLst>
          </p:cNvPr>
          <p:cNvSpPr/>
          <p:nvPr/>
        </p:nvSpPr>
        <p:spPr>
          <a:xfrm>
            <a:off x="4424102" y="3186598"/>
            <a:ext cx="5693296" cy="8856339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6B64EFA5-09F8-D17B-D015-06860DD6E48E}"/>
              </a:ext>
            </a:extLst>
          </p:cNvPr>
          <p:cNvGrpSpPr/>
          <p:nvPr/>
        </p:nvGrpSpPr>
        <p:grpSpPr>
          <a:xfrm>
            <a:off x="10863816" y="3186598"/>
            <a:ext cx="2656367" cy="2671439"/>
            <a:chOff x="2694774" y="3273240"/>
            <a:chExt cx="2336393" cy="2336393"/>
          </a:xfrm>
        </p:grpSpPr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899AD16F-AC74-C5C4-27FD-787B6C31F8B9}"/>
                </a:ext>
              </a:extLst>
            </p:cNvPr>
            <p:cNvSpPr/>
            <p:nvPr/>
          </p:nvSpPr>
          <p:spPr>
            <a:xfrm>
              <a:off x="2694774" y="3273240"/>
              <a:ext cx="2336393" cy="2336393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ko-KR" altLang="en-US" sz="1600"/>
            </a:p>
          </p:txBody>
        </p:sp>
        <p:sp>
          <p:nvSpPr>
            <p:cNvPr id="38" name="타원 8">
              <a:extLst>
                <a:ext uri="{FF2B5EF4-FFF2-40B4-BE49-F238E27FC236}">
                  <a16:creationId xmlns:a16="http://schemas.microsoft.com/office/drawing/2014/main" id="{86DF2BF0-F7F1-CA5C-BA64-D700EB1AB4A9}"/>
                </a:ext>
              </a:extLst>
            </p:cNvPr>
            <p:cNvSpPr txBox="1"/>
            <p:nvPr/>
          </p:nvSpPr>
          <p:spPr>
            <a:xfrm>
              <a:off x="3036931" y="3615397"/>
              <a:ext cx="1652079" cy="16520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altLang="en-US" sz="2400" dirty="0">
                  <a:latin typeface="리아체 Bold" panose="020B0803000000000000" pitchFamily="50" charset="-127"/>
                  <a:ea typeface="리아체 Bold" panose="020B0803000000000000" pitchFamily="50" charset="-127"/>
                </a:rPr>
                <a:t>공급자</a:t>
              </a:r>
              <a:br>
                <a:rPr lang="en-US" altLang="ko-KR" sz="2400" dirty="0">
                  <a:latin typeface="리아체 Bold" panose="020B0803000000000000" pitchFamily="50" charset="-127"/>
                  <a:ea typeface="리아체 Bold" panose="020B0803000000000000" pitchFamily="50" charset="-127"/>
                </a:rPr>
              </a:br>
              <a:r>
                <a:rPr lang="ko-KR" altLang="en-US" sz="2400" dirty="0">
                  <a:latin typeface="리아체 Bold" panose="020B0803000000000000" pitchFamily="50" charset="-127"/>
                  <a:ea typeface="리아체 Bold" panose="020B0803000000000000" pitchFamily="50" charset="-127"/>
                </a:rPr>
                <a:t>교섭력</a:t>
              </a:r>
              <a:endParaRPr lang="en-US" altLang="ko-KR" sz="2400" dirty="0">
                <a:latin typeface="리아체 Bold" panose="020B0803000000000000" pitchFamily="50" charset="-127"/>
                <a:ea typeface="리아체 Bold" panose="020B0803000000000000" pitchFamily="50" charset="-127"/>
              </a:endParaRPr>
            </a:p>
            <a:p>
              <a:pPr marL="0" lvl="0" indent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altLang="en-US" sz="2400" kern="1200" dirty="0">
                  <a:latin typeface="리아체 Bold" panose="020B0803000000000000" pitchFamily="50" charset="-127"/>
                  <a:ea typeface="리아체 Bold" panose="020B0803000000000000" pitchFamily="50" charset="-127"/>
                </a:rPr>
                <a:t>중간</a:t>
              </a:r>
              <a:endParaRPr lang="en-US" altLang="ko-KR" sz="2400" kern="1200" dirty="0">
                <a:latin typeface="리아체 Bold" panose="020B0803000000000000" pitchFamily="50" charset="-127"/>
                <a:ea typeface="리아체 Bold" panose="020B0803000000000000" pitchFamily="50" charset="-127"/>
              </a:endParaRPr>
            </a:p>
          </p:txBody>
        </p:sp>
      </p:grpSp>
      <p:sp>
        <p:nvSpPr>
          <p:cNvPr id="2" name="순서도: 대체 처리 1">
            <a:extLst>
              <a:ext uri="{FF2B5EF4-FFF2-40B4-BE49-F238E27FC236}">
                <a16:creationId xmlns:a16="http://schemas.microsoft.com/office/drawing/2014/main" id="{33DD5A88-712E-67BC-8BB6-A9EAECA3AB06}"/>
              </a:ext>
            </a:extLst>
          </p:cNvPr>
          <p:cNvSpPr/>
          <p:nvPr/>
        </p:nvSpPr>
        <p:spPr>
          <a:xfrm>
            <a:off x="14266601" y="3186598"/>
            <a:ext cx="5693296" cy="8856339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4E8D66C6-924C-2E36-4C33-A0140942F249}"/>
              </a:ext>
            </a:extLst>
          </p:cNvPr>
          <p:cNvGrpSpPr/>
          <p:nvPr/>
        </p:nvGrpSpPr>
        <p:grpSpPr>
          <a:xfrm>
            <a:off x="4800600" y="3312520"/>
            <a:ext cx="4476603" cy="4840880"/>
            <a:chOff x="14793431" y="3437597"/>
            <a:chExt cx="4476603" cy="4840880"/>
          </a:xfrm>
        </p:grpSpPr>
        <p:pic>
          <p:nvPicPr>
            <p:cNvPr id="8" name="그림 7" descr="텍스트, 도표, 스크린샷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EA7C286-183F-CD8C-A5D0-3AF3576D7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56464" y="3437597"/>
              <a:ext cx="4313570" cy="4840880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DF169713-7993-010B-26F0-AC00D7244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93431" y="3535292"/>
              <a:ext cx="801830" cy="498916"/>
            </a:xfrm>
            <a:prstGeom prst="rect">
              <a:avLst/>
            </a:prstGeom>
          </p:spPr>
        </p:pic>
      </p:grpSp>
      <p:sp>
        <p:nvSpPr>
          <p:cNvPr id="14" name="순서도: 판단 13">
            <a:extLst>
              <a:ext uri="{FF2B5EF4-FFF2-40B4-BE49-F238E27FC236}">
                <a16:creationId xmlns:a16="http://schemas.microsoft.com/office/drawing/2014/main" id="{465E1049-6DDA-4B00-8F2A-CB4F10BDCE99}"/>
              </a:ext>
            </a:extLst>
          </p:cNvPr>
          <p:cNvSpPr/>
          <p:nvPr/>
        </p:nvSpPr>
        <p:spPr>
          <a:xfrm>
            <a:off x="13824983" y="4191000"/>
            <a:ext cx="881617" cy="876294"/>
          </a:xfrm>
          <a:prstGeom prst="flowChartDecisi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순서도: 판단 14">
            <a:extLst>
              <a:ext uri="{FF2B5EF4-FFF2-40B4-BE49-F238E27FC236}">
                <a16:creationId xmlns:a16="http://schemas.microsoft.com/office/drawing/2014/main" id="{F2E5B590-0A15-F977-524F-488EC57B316D}"/>
              </a:ext>
            </a:extLst>
          </p:cNvPr>
          <p:cNvSpPr/>
          <p:nvPr/>
        </p:nvSpPr>
        <p:spPr>
          <a:xfrm>
            <a:off x="9677399" y="10269070"/>
            <a:ext cx="881617" cy="876294"/>
          </a:xfrm>
          <a:prstGeom prst="flowChartDecisi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0CAB7A-4465-2D9B-C590-5B8C99F3E7C8}"/>
              </a:ext>
            </a:extLst>
          </p:cNvPr>
          <p:cNvSpPr txBox="1"/>
          <p:nvPr/>
        </p:nvSpPr>
        <p:spPr>
          <a:xfrm>
            <a:off x="4604784" y="8799999"/>
            <a:ext cx="5072615" cy="24776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낮은 전환비용 →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고객 충성도 낮음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가성비를 추구하는 소비자 증가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Þ"/>
            </a:pP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가격 민감도 높음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가맹법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개정으로 가맹점주 교섭력 강화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pic>
        <p:nvPicPr>
          <p:cNvPr id="21" name="그림 20" descr="텍스트, 폰트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322E00-A181-05A3-E43C-047FB84925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9235" y="6412518"/>
            <a:ext cx="3508448" cy="268615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C2DC5B1-90A9-D0DF-A616-2847D1FB1FA8}"/>
              </a:ext>
            </a:extLst>
          </p:cNvPr>
          <p:cNvSpPr txBox="1"/>
          <p:nvPr/>
        </p:nvSpPr>
        <p:spPr>
          <a:xfrm>
            <a:off x="14627152" y="3909131"/>
            <a:ext cx="5072615" cy="12464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이상 기후 →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채소류 가격 상승 불가피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롯데 계열사 활용 →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패티 공급 안정화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pic>
        <p:nvPicPr>
          <p:cNvPr id="31" name="그림 30" descr="하트, 그래픽, 레드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6273B9-E599-869B-CBFC-4019970BF1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8849" y="9782047"/>
            <a:ext cx="1828800" cy="1828800"/>
          </a:xfrm>
          <a:prstGeom prst="rect">
            <a:avLst/>
          </a:prstGeom>
        </p:spPr>
      </p:pic>
      <p:pic>
        <p:nvPicPr>
          <p:cNvPr id="5" name="그림 4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5A043C0-0C67-7B49-579D-DE7FECDA74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1BFC8D-C267-0A6E-764D-CA40500FA2FF}"/>
              </a:ext>
            </a:extLst>
          </p:cNvPr>
          <p:cNvSpPr txBox="1"/>
          <p:nvPr/>
        </p:nvSpPr>
        <p:spPr>
          <a:xfrm>
            <a:off x="1282700" y="12688006"/>
            <a:ext cx="635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출처</a:t>
            </a:r>
            <a:r>
              <a:rPr lang="en-US" altLang="ko-KR" sz="2000" dirty="0"/>
              <a:t>: </a:t>
            </a:r>
            <a:r>
              <a:rPr lang="ko-KR" altLang="en-US" sz="2000" dirty="0"/>
              <a:t>동아비즈니스리뷰</a:t>
            </a:r>
            <a:r>
              <a:rPr lang="en-US" altLang="ko-KR" sz="2000" dirty="0"/>
              <a:t>, </a:t>
            </a:r>
            <a:r>
              <a:rPr lang="ko-KR" altLang="en-US" sz="2000" dirty="0"/>
              <a:t>한국경제</a:t>
            </a:r>
            <a:r>
              <a:rPr lang="en-US" altLang="ko-KR" sz="2000" dirty="0"/>
              <a:t>, </a:t>
            </a:r>
            <a:r>
              <a:rPr lang="ko-KR" altLang="en-US" sz="2000" dirty="0"/>
              <a:t>롯데그룹 홈페이지</a:t>
            </a:r>
          </a:p>
        </p:txBody>
      </p:sp>
    </p:spTree>
    <p:extLst>
      <p:ext uri="{BB962C8B-B14F-4D97-AF65-F5344CB8AC3E}">
        <p14:creationId xmlns:p14="http://schemas.microsoft.com/office/powerpoint/2010/main" val="2639713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BD9E3-2A30-65C3-EA22-9ED713A64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6E594CC-408E-BE51-218A-A3086A88D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A3932C3-DED1-3B25-8D2B-131D95506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678D8E8A-C52E-C8B1-D6A8-7D07B5677CB9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14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FEADF5F-A78A-C6B3-E6EE-FAEC2B33AF8B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경영 자원 </a:t>
            </a:r>
            <a:r>
              <a:rPr lang="en-US" altLang="ko-KR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– </a:t>
            </a:r>
            <a:r>
              <a:rPr lang="ko-KR" altLang="en-US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유형 자원</a:t>
            </a:r>
            <a:endParaRPr lang="ko-KR" sz="4266" b="0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E4240E85-1318-8792-556E-1C619240C2FF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기업내부 분석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pic>
        <p:nvPicPr>
          <p:cNvPr id="6" name="그림 5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E82CC5E-FE7D-C691-255F-5776BBBEC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C33BE9-9B88-94C8-943B-6B10F8D8F1D6}"/>
              </a:ext>
            </a:extLst>
          </p:cNvPr>
          <p:cNvSpPr txBox="1"/>
          <p:nvPr/>
        </p:nvSpPr>
        <p:spPr>
          <a:xfrm>
            <a:off x="1270000" y="3505200"/>
            <a:ext cx="1391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롯데리아의 비용우위 전략을 가능하게 하는 물질적 기반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9C5F33-492C-D692-0FB1-065C2A203126}"/>
              </a:ext>
            </a:extLst>
          </p:cNvPr>
          <p:cNvSpPr txBox="1"/>
          <p:nvPr/>
        </p:nvSpPr>
        <p:spPr>
          <a:xfrm>
            <a:off x="3149600" y="7210419"/>
            <a:ext cx="82423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규모의 경제로 원가 절감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전국적인 확장으로 소비자의 접근성 ↑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점포가 많을수록 광고의 효율 ↑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28E20D6-EFD7-03D9-A521-2D41CDFA5410}"/>
              </a:ext>
            </a:extLst>
          </p:cNvPr>
          <p:cNvSpPr/>
          <p:nvPr/>
        </p:nvSpPr>
        <p:spPr>
          <a:xfrm>
            <a:off x="3676650" y="4765680"/>
            <a:ext cx="4152900" cy="159539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1. 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전국 단위 점포 네트워크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12026BC4-8231-2159-447F-2A055A8F289D}"/>
              </a:ext>
            </a:extLst>
          </p:cNvPr>
          <p:cNvSpPr/>
          <p:nvPr/>
        </p:nvSpPr>
        <p:spPr>
          <a:xfrm>
            <a:off x="13716000" y="4765680"/>
            <a:ext cx="4152900" cy="159539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2. 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가맹점 중심 운영 구조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6A6C18-61BA-41CE-CBF2-91E7BE3AB7BC}"/>
              </a:ext>
            </a:extLst>
          </p:cNvPr>
          <p:cNvSpPr txBox="1"/>
          <p:nvPr/>
        </p:nvSpPr>
        <p:spPr>
          <a:xfrm>
            <a:off x="13335001" y="7437382"/>
            <a:ext cx="763846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점포 확장 비용에 대한 부담 ↓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고정 비용에 대한 부담 ↓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pic>
        <p:nvPicPr>
          <p:cNvPr id="21" name="그림 20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6316EA0-A30A-96B4-2DBC-069A3B058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324" y="9090348"/>
            <a:ext cx="6165001" cy="2918537"/>
          </a:xfrm>
          <a:prstGeom prst="rect">
            <a:avLst/>
          </a:prstGeom>
        </p:spPr>
      </p:pic>
      <p:pic>
        <p:nvPicPr>
          <p:cNvPr id="22" name="그림 21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9A2B7C6-1D11-3025-2C48-4B7F21C5A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8800" y="9090348"/>
            <a:ext cx="6312974" cy="277242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3A7444A-BEA7-923C-F766-F45D574987C0}"/>
              </a:ext>
            </a:extLst>
          </p:cNvPr>
          <p:cNvSpPr txBox="1"/>
          <p:nvPr/>
        </p:nvSpPr>
        <p:spPr>
          <a:xfrm>
            <a:off x="3068324" y="12114732"/>
            <a:ext cx="26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롯데리아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4A9AC4-0C5F-BDD5-C20A-9669F11FAF14}"/>
              </a:ext>
            </a:extLst>
          </p:cNvPr>
          <p:cNvSpPr txBox="1"/>
          <p:nvPr/>
        </p:nvSpPr>
        <p:spPr>
          <a:xfrm>
            <a:off x="13259191" y="12194142"/>
            <a:ext cx="1955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20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버거킹</a:t>
            </a:r>
            <a:endParaRPr lang="ko-KR" altLang="en-US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5696A3-A539-5698-9BB5-4EC47E0DBAD4}"/>
              </a:ext>
            </a:extLst>
          </p:cNvPr>
          <p:cNvSpPr txBox="1"/>
          <p:nvPr/>
        </p:nvSpPr>
        <p:spPr>
          <a:xfrm>
            <a:off x="1282700" y="12688006"/>
            <a:ext cx="635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출처</a:t>
            </a:r>
            <a:r>
              <a:rPr lang="en-US" altLang="ko-KR" sz="2000" dirty="0"/>
              <a:t>: </a:t>
            </a:r>
            <a:r>
              <a:rPr lang="ko-KR" altLang="en-US" sz="2000" dirty="0"/>
              <a:t>공정거래위원회 </a:t>
            </a:r>
            <a:r>
              <a:rPr lang="ko-KR" altLang="en-US" sz="2000" dirty="0" err="1"/>
              <a:t>가맹사업정보제공시스템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97042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69FD3-5250-B06F-9211-AF9A8E229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844B2A7-AB75-2308-10CD-869BA0BA0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1B779C2-F991-8DBE-67E1-A5DED0AC3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6DD2A12C-3F1C-E323-22E2-D5DA8B48AB76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14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F3AA961-1678-1F1A-2B47-D54D8689663A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경영 자원 </a:t>
            </a:r>
            <a:r>
              <a:rPr lang="en-US" altLang="ko-KR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– </a:t>
            </a:r>
            <a:r>
              <a:rPr lang="ko-KR" altLang="en-US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유형 자원</a:t>
            </a:r>
            <a:endParaRPr lang="ko-KR" sz="4266" b="0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565FEE24-D176-8ED2-D87A-029CF31F2DB4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기업내부 분석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pic>
        <p:nvPicPr>
          <p:cNvPr id="6" name="그림 5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2BBB805-D224-0EB9-98A3-0B5298F35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44B5EA-391B-18C1-89D7-F47E88E80512}"/>
              </a:ext>
            </a:extLst>
          </p:cNvPr>
          <p:cNvSpPr txBox="1"/>
          <p:nvPr/>
        </p:nvSpPr>
        <p:spPr>
          <a:xfrm>
            <a:off x="1270000" y="3505200"/>
            <a:ext cx="1391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롯데리아의 비용우위 전략을 가능하게 하는 물질적 기반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675A7-16B1-EA9D-97E9-77A63E4E5A0E}"/>
              </a:ext>
            </a:extLst>
          </p:cNvPr>
          <p:cNvSpPr txBox="1"/>
          <p:nvPr/>
        </p:nvSpPr>
        <p:spPr>
          <a:xfrm>
            <a:off x="2197101" y="7432639"/>
            <a:ext cx="82423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롯데리아는 롯데그룹 계열사로부터 원재료를 조달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해외 브랜드와 달리 본사에 납부해야 하는 로열티가 없음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9237E3-EE41-B4A4-F0BE-A2D02B7F5C0C}"/>
              </a:ext>
            </a:extLst>
          </p:cNvPr>
          <p:cNvSpPr txBox="1"/>
          <p:nvPr/>
        </p:nvSpPr>
        <p:spPr>
          <a:xfrm>
            <a:off x="2209800" y="8929641"/>
            <a:ext cx="845364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외화 로열티 비용이 없음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환율 충격 ↓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그룹 내부 거래 → 원가 안정성 ↑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13AC7BCD-9115-835F-AA12-C7F1B4330FAE}"/>
              </a:ext>
            </a:extLst>
          </p:cNvPr>
          <p:cNvSpPr/>
          <p:nvPr/>
        </p:nvSpPr>
        <p:spPr>
          <a:xfrm>
            <a:off x="3676650" y="4765680"/>
            <a:ext cx="4152900" cy="159539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3. 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롯데그룹 계열사 기반의 원재료 공급망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22D6BCEB-17C0-9FF2-6986-C9E3AA9DFB0D}"/>
              </a:ext>
            </a:extLst>
          </p:cNvPr>
          <p:cNvSpPr/>
          <p:nvPr/>
        </p:nvSpPr>
        <p:spPr>
          <a:xfrm>
            <a:off x="13716000" y="4765680"/>
            <a:ext cx="4152900" cy="159539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4. 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중앙집중식 폐쇄형 물류 시스템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1C04A2-41FF-1E54-3059-7FAB6053CB48}"/>
              </a:ext>
            </a:extLst>
          </p:cNvPr>
          <p:cNvSpPr txBox="1"/>
          <p:nvPr/>
        </p:nvSpPr>
        <p:spPr>
          <a:xfrm>
            <a:off x="13335001" y="7437382"/>
            <a:ext cx="763846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본사에서 가맹점의 자유구매 통제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본사가 지정한 경로로만 원재료 공급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F4867E-690D-E7D0-968B-042A2A3788A3}"/>
              </a:ext>
            </a:extLst>
          </p:cNvPr>
          <p:cNvSpPr txBox="1"/>
          <p:nvPr/>
        </p:nvSpPr>
        <p:spPr>
          <a:xfrm>
            <a:off x="13335000" y="8929641"/>
            <a:ext cx="661195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대량구매를 통한 원가 절감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품질 </a:t>
            </a:r>
            <a:r>
              <a:rPr lang="ko-KR" altLang="en-US" sz="24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균일성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확보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메뉴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표준화 가능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214E21-659F-D698-DEF3-9AB75F4FFD57}"/>
              </a:ext>
            </a:extLst>
          </p:cNvPr>
          <p:cNvSpPr txBox="1"/>
          <p:nvPr/>
        </p:nvSpPr>
        <p:spPr>
          <a:xfrm>
            <a:off x="1282700" y="12688006"/>
            <a:ext cx="635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출처</a:t>
            </a:r>
            <a:r>
              <a:rPr lang="en-US" altLang="ko-KR" sz="2000" dirty="0"/>
              <a:t>: </a:t>
            </a:r>
            <a:r>
              <a:rPr lang="ko-KR" altLang="en-US" sz="2000" dirty="0"/>
              <a:t>한국경제</a:t>
            </a:r>
          </a:p>
        </p:txBody>
      </p:sp>
    </p:spTree>
    <p:extLst>
      <p:ext uri="{BB962C8B-B14F-4D97-AF65-F5344CB8AC3E}">
        <p14:creationId xmlns:p14="http://schemas.microsoft.com/office/powerpoint/2010/main" val="3083130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19C72-0ED1-9BF0-900C-63EB0BB5B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3C8812D-96F4-E55C-6A97-E49629EDA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D3F801F-F8F6-08C8-EDBD-8D7021CF6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C88850B1-CCAB-547A-079D-A158C1421BBF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15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0E7E4BF-6FA3-36A4-AEA9-6A49FB227841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경영 자원 </a:t>
            </a:r>
            <a:r>
              <a:rPr lang="en-US" altLang="ko-KR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– </a:t>
            </a:r>
            <a:r>
              <a:rPr lang="ko-KR" altLang="en-US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무형 자원</a:t>
            </a:r>
            <a:endParaRPr lang="ko-KR" sz="4266" b="0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8E6A8631-64EC-6248-DB79-606E5B695801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기업내부 분석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pic>
        <p:nvPicPr>
          <p:cNvPr id="3" name="그림 2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0BC2D9-D4E2-2BBC-3D25-14F116BEC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4DD00D-D455-0D50-A9F5-0C53FBF9B7FE}"/>
              </a:ext>
            </a:extLst>
          </p:cNvPr>
          <p:cNvSpPr txBox="1"/>
          <p:nvPr/>
        </p:nvSpPr>
        <p:spPr>
          <a:xfrm>
            <a:off x="1562100" y="6943305"/>
            <a:ext cx="9144001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우리나라 최초의 햄버거 프랜차이즈로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친숙한 브랜드 이미지 확보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프리미엄보다는 대중성에 집중하는 브랜드 포지셔닝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A74FE2-4AE9-67BB-4CE3-E556C8688764}"/>
              </a:ext>
            </a:extLst>
          </p:cNvPr>
          <p:cNvSpPr txBox="1"/>
          <p:nvPr/>
        </p:nvSpPr>
        <p:spPr>
          <a:xfrm>
            <a:off x="12242800" y="6845937"/>
            <a:ext cx="8534400" cy="236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해외 프리미엄 버거 프랜차이즈의 등장으로 롯데리아의 입지 축소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수제버거의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유행과 젊은 층의 트렌드 추구 성향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새로운 시도를 통해 기존의 옛날 브랜드에서 유행을 주도하는 브랜드로 이미지 변화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BC034528-A355-DE8B-0EEA-8A542CAE2C38}"/>
              </a:ext>
            </a:extLst>
          </p:cNvPr>
          <p:cNvSpPr/>
          <p:nvPr/>
        </p:nvSpPr>
        <p:spPr>
          <a:xfrm>
            <a:off x="11811000" y="9919204"/>
            <a:ext cx="3543300" cy="186101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트렌드를 따르지 못하는 </a:t>
            </a:r>
            <a:endParaRPr lang="en-US" altLang="ko-KR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옛날 브랜드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EFF04B9C-EC1B-FC33-0672-16268C5FB8FE}"/>
              </a:ext>
            </a:extLst>
          </p:cNvPr>
          <p:cNvSpPr/>
          <p:nvPr/>
        </p:nvSpPr>
        <p:spPr>
          <a:xfrm>
            <a:off x="18669000" y="9919204"/>
            <a:ext cx="3543300" cy="186101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유행을 주도하는 브랜드</a:t>
            </a:r>
          </a:p>
        </p:txBody>
      </p:sp>
      <p:sp>
        <p:nvSpPr>
          <p:cNvPr id="30" name="화살표: 오른쪽 29">
            <a:extLst>
              <a:ext uri="{FF2B5EF4-FFF2-40B4-BE49-F238E27FC236}">
                <a16:creationId xmlns:a16="http://schemas.microsoft.com/office/drawing/2014/main" id="{2B6023EC-2E1E-2489-706A-BA4DFF7E1AF4}"/>
              </a:ext>
            </a:extLst>
          </p:cNvPr>
          <p:cNvSpPr/>
          <p:nvPr/>
        </p:nvSpPr>
        <p:spPr>
          <a:xfrm>
            <a:off x="16052800" y="10528804"/>
            <a:ext cx="1905000" cy="70788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ko-KR" altLang="en-US"/>
          </a:p>
        </p:txBody>
      </p:sp>
      <p:graphicFrame>
        <p:nvGraphicFramePr>
          <p:cNvPr id="39" name="차트 38">
            <a:extLst>
              <a:ext uri="{FF2B5EF4-FFF2-40B4-BE49-F238E27FC236}">
                <a16:creationId xmlns:a16="http://schemas.microsoft.com/office/drawing/2014/main" id="{7E91BEDD-A1B7-103D-2258-16FB05C0F8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6023551"/>
              </p:ext>
            </p:extLst>
          </p:nvPr>
        </p:nvGraphicFramePr>
        <p:xfrm>
          <a:off x="1919758" y="8513303"/>
          <a:ext cx="6362701" cy="3637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2C855D7-3990-E5ED-5E05-152FD820E7AC}"/>
              </a:ext>
            </a:extLst>
          </p:cNvPr>
          <p:cNvSpPr txBox="1"/>
          <p:nvPr/>
        </p:nvSpPr>
        <p:spPr>
          <a:xfrm>
            <a:off x="1282700" y="12688006"/>
            <a:ext cx="635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출처</a:t>
            </a:r>
            <a:r>
              <a:rPr lang="en-US" altLang="ko-KR" sz="2000" dirty="0"/>
              <a:t>: </a:t>
            </a:r>
            <a:r>
              <a:rPr lang="ko-KR" altLang="en-US" sz="2000" dirty="0"/>
              <a:t>한국 브랜드 파워 지수</a:t>
            </a:r>
            <a:r>
              <a:rPr lang="en-US" altLang="ko-KR" sz="2000" dirty="0"/>
              <a:t>(K-BPI)</a:t>
            </a:r>
            <a:endParaRPr lang="ko-KR" alt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078857-E4DC-554F-AFA3-07BD5E380DF7}"/>
              </a:ext>
            </a:extLst>
          </p:cNvPr>
          <p:cNvSpPr txBox="1"/>
          <p:nvPr/>
        </p:nvSpPr>
        <p:spPr>
          <a:xfrm>
            <a:off x="1270000" y="3505200"/>
            <a:ext cx="208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리아체 Regular" panose="020B0600000101010101" charset="-127"/>
                <a:ea typeface="리아체 Regular" panose="020B0600000101010101" charset="-127"/>
              </a:rPr>
              <a:t>롯데리아는 저가</a:t>
            </a:r>
            <a:r>
              <a:rPr lang="en-US" altLang="ko-KR" sz="2800" dirty="0">
                <a:latin typeface="리아체 Regular" panose="020B0600000101010101" charset="-127"/>
                <a:ea typeface="리아체 Regular" panose="020B0600000101010101" charset="-127"/>
              </a:rPr>
              <a:t>·</a:t>
            </a:r>
            <a:r>
              <a:rPr lang="ko-KR" altLang="en-US" sz="2800" dirty="0">
                <a:latin typeface="리아체 Regular" panose="020B0600000101010101" charset="-127"/>
                <a:ea typeface="리아체 Regular" panose="020B0600000101010101" charset="-127"/>
              </a:rPr>
              <a:t>친숙한 브랜드 자산을 기반으로</a:t>
            </a:r>
            <a:r>
              <a:rPr lang="en-US" altLang="ko-KR" sz="2800" dirty="0">
                <a:latin typeface="리아체 Regular" panose="020B0600000101010101" charset="-127"/>
                <a:ea typeface="리아체 Regular" panose="020B0600000101010101" charset="-127"/>
              </a:rPr>
              <a:t>, </a:t>
            </a:r>
            <a:r>
              <a:rPr lang="ko-KR" altLang="en-US" sz="2800" dirty="0">
                <a:latin typeface="리아체 Regular" panose="020B0600000101010101" charset="-127"/>
                <a:ea typeface="리아체 Regular" panose="020B0600000101010101" charset="-127"/>
              </a:rPr>
              <a:t>해외 </a:t>
            </a:r>
            <a:r>
              <a:rPr lang="ko-KR" altLang="en-US" sz="2800" dirty="0" err="1">
                <a:latin typeface="리아체 Regular" panose="020B0600000101010101" charset="-127"/>
                <a:ea typeface="리아체 Regular" panose="020B0600000101010101" charset="-127"/>
              </a:rPr>
              <a:t>수제버거</a:t>
            </a:r>
            <a:r>
              <a:rPr lang="ko-KR" altLang="en-US" sz="2800" dirty="0">
                <a:latin typeface="리아체 Regular" panose="020B0600000101010101" charset="-127"/>
                <a:ea typeface="리아체 Regular" panose="020B0600000101010101" charset="-127"/>
              </a:rPr>
              <a:t> 브랜드의 확산에 대응해 다양한 신제품과 실험적 시도를 통해 트렌드를 주도한다는 이미지를 구축함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B12927A6-EC60-0AC7-8A1B-22EA881DA1A3}"/>
              </a:ext>
            </a:extLst>
          </p:cNvPr>
          <p:cNvSpPr/>
          <p:nvPr/>
        </p:nvSpPr>
        <p:spPr>
          <a:xfrm>
            <a:off x="2396008" y="4771145"/>
            <a:ext cx="5410200" cy="159539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가격 신뢰안정성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&amp; 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생활 밀착 이미지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(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대중성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)</a:t>
            </a:r>
            <a:endParaRPr lang="ko-KR" altLang="en-US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248E1C92-9821-278A-73C3-51C38FED065E}"/>
              </a:ext>
            </a:extLst>
          </p:cNvPr>
          <p:cNvSpPr/>
          <p:nvPr/>
        </p:nvSpPr>
        <p:spPr>
          <a:xfrm>
            <a:off x="14300200" y="4741644"/>
            <a:ext cx="5410200" cy="159539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해외 </a:t>
            </a:r>
            <a:r>
              <a:rPr lang="ko-KR" altLang="en-US" sz="24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수제버거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브랜드의 등장과 롯데리아 이미지의 변화</a:t>
            </a:r>
          </a:p>
        </p:txBody>
      </p:sp>
    </p:spTree>
    <p:extLst>
      <p:ext uri="{BB962C8B-B14F-4D97-AF65-F5344CB8AC3E}">
        <p14:creationId xmlns:p14="http://schemas.microsoft.com/office/powerpoint/2010/main" val="2588770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36DB8-100D-EC89-7F0E-CF587CF57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7A833D3-2302-4D5B-ABDD-3580C435B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46E5407-43FB-59B3-BBE8-B81B5D661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82EADDE3-86E3-A79B-4C4D-993242857A63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sz="1999" spc="-100" dirty="0">
                <a:solidFill>
                  <a:srgbClr val="000000"/>
                </a:solidFill>
                <a:ea typeface="Pretendard Medium"/>
              </a:rPr>
              <a:t>17</a:t>
            </a:r>
            <a:endParaRPr lang="en-US" sz="1999" b="0" i="0" u="none" strike="noStrike" spc="-100" dirty="0">
              <a:solidFill>
                <a:srgbClr val="000000"/>
              </a:solidFill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A4983513-1E2C-99EA-A84D-81BB8CE02906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기업내부 분석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435972F4-86BA-3A0B-98D3-BB4840D0B790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266" b="0" i="0" u="none" strike="noStrike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가치사슬 분석</a:t>
            </a:r>
            <a:r>
              <a:rPr lang="en-US" altLang="ko-KR" sz="4266" b="0" i="0" u="none" strike="noStrike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(Value</a:t>
            </a:r>
            <a:r>
              <a:rPr lang="ko-KR" altLang="en-US" sz="4266" b="0" i="0" u="none" strike="noStrike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 </a:t>
            </a:r>
            <a:r>
              <a:rPr lang="en-US" altLang="ko-KR" sz="4266" b="0" i="0" u="none" strike="noStrike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Chain</a:t>
            </a:r>
            <a:r>
              <a:rPr lang="ko-KR" altLang="en-US" sz="4266" b="0" i="0" u="none" strike="noStrike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 </a:t>
            </a:r>
            <a:r>
              <a:rPr lang="en-US" altLang="ko-KR" sz="4266" b="0" i="0" u="none" strike="noStrike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Analysis)</a:t>
            </a:r>
          </a:p>
        </p:txBody>
      </p:sp>
      <p:pic>
        <p:nvPicPr>
          <p:cNvPr id="2" name="그림 1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F88A9D4-EC0E-5490-3475-5F3B909CB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graphicFrame>
        <p:nvGraphicFramePr>
          <p:cNvPr id="3" name="다이어그램 2">
            <a:extLst>
              <a:ext uri="{FF2B5EF4-FFF2-40B4-BE49-F238E27FC236}">
                <a16:creationId xmlns:a16="http://schemas.microsoft.com/office/drawing/2014/main" id="{2156BC58-92D5-D287-875E-0476A6BAE9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0269891"/>
              </p:ext>
            </p:extLst>
          </p:nvPr>
        </p:nvGraphicFramePr>
        <p:xfrm>
          <a:off x="1241854" y="2423984"/>
          <a:ext cx="21856700" cy="9851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D8D436E-4B68-055D-E512-AB7B4C91E30E}"/>
              </a:ext>
            </a:extLst>
          </p:cNvPr>
          <p:cNvSpPr txBox="1"/>
          <p:nvPr/>
        </p:nvSpPr>
        <p:spPr>
          <a:xfrm>
            <a:off x="1270000" y="3505200"/>
            <a:ext cx="1938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롯데리아의 핵심 역량은 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‘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레시피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’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가 아닌 구매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-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생산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-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판매에 걸친 비용 효율화와 전국 유통망에 있음</a:t>
            </a:r>
          </a:p>
        </p:txBody>
      </p:sp>
    </p:spTree>
    <p:extLst>
      <p:ext uri="{BB962C8B-B14F-4D97-AF65-F5344CB8AC3E}">
        <p14:creationId xmlns:p14="http://schemas.microsoft.com/office/powerpoint/2010/main" val="3313386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01055-3D2C-EFE6-ACCC-70504E468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96348CA-A00B-C604-F955-3A2A2A130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014961A-B501-AFDD-35B1-3256ACE82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00D15299-AFB2-03B7-9E71-EEEB7F432481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spc="-100" dirty="0">
                <a:solidFill>
                  <a:srgbClr val="000000"/>
                </a:solidFill>
                <a:ea typeface="Pretendard Medium"/>
              </a:rPr>
              <a:t>18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28FE887-19DD-07B4-0DF8-5BD300360582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동적 역량</a:t>
            </a:r>
            <a:endParaRPr lang="ko-KR" sz="4266" b="0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A8B884B3-2D75-F5A7-2709-9596C612C3A8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기업내부 분석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pic>
        <p:nvPicPr>
          <p:cNvPr id="2" name="그림 1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BCA3C1D-2E30-1B8C-1526-5026B70D2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76A23C-85C9-FA5F-2D88-F8A63455BA5C}"/>
              </a:ext>
            </a:extLst>
          </p:cNvPr>
          <p:cNvSpPr txBox="1"/>
          <p:nvPr/>
        </p:nvSpPr>
        <p:spPr>
          <a:xfrm>
            <a:off x="1270000" y="3502800"/>
            <a:ext cx="1938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저가 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QSR*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이라는 정체성을 버리지 않고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그 위에 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‘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한국형 </a:t>
            </a:r>
            <a:r>
              <a:rPr lang="ko-KR" altLang="en-US" sz="30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트렌디함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’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을 덧붙이는 방식으로 동적역량을 발휘함</a:t>
            </a: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07B524A7-4858-7DA6-A391-F014D629EAA3}"/>
              </a:ext>
            </a:extLst>
          </p:cNvPr>
          <p:cNvSpPr/>
          <p:nvPr/>
        </p:nvSpPr>
        <p:spPr>
          <a:xfrm>
            <a:off x="2286000" y="5013439"/>
            <a:ext cx="4368800" cy="180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500" b="1" dirty="0"/>
              <a:t>Sensing</a:t>
            </a:r>
            <a:endParaRPr lang="ko-KR" altLang="en-US" sz="2500" b="1" dirty="0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FC7200D-1CD1-2609-18AA-91A9E243897F}"/>
              </a:ext>
            </a:extLst>
          </p:cNvPr>
          <p:cNvSpPr/>
          <p:nvPr/>
        </p:nvSpPr>
        <p:spPr>
          <a:xfrm>
            <a:off x="8915400" y="4972700"/>
            <a:ext cx="4368800" cy="180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500" b="1" dirty="0"/>
              <a:t>Seizing</a:t>
            </a:r>
            <a:endParaRPr lang="ko-KR" altLang="en-US" sz="2500" b="1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B097AD3B-9C86-4402-581D-3B18C0A743D4}"/>
              </a:ext>
            </a:extLst>
          </p:cNvPr>
          <p:cNvSpPr/>
          <p:nvPr/>
        </p:nvSpPr>
        <p:spPr>
          <a:xfrm>
            <a:off x="15544800" y="5009320"/>
            <a:ext cx="4368800" cy="180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500" b="1" dirty="0"/>
              <a:t>Transforming</a:t>
            </a:r>
            <a:endParaRPr lang="ko-KR" altLang="en-US" sz="25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EFFFC9-D42A-9B81-321A-D2637058A5C0}"/>
              </a:ext>
            </a:extLst>
          </p:cNvPr>
          <p:cNvSpPr txBox="1"/>
          <p:nvPr/>
        </p:nvSpPr>
        <p:spPr>
          <a:xfrm>
            <a:off x="1447800" y="6980624"/>
            <a:ext cx="6065622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MZ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세대 이탈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+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글로벌 프리미엄 버거 확산 감지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기존의 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‘</a:t>
            </a:r>
            <a:r>
              <a:rPr lang="ko-KR" altLang="en-US" sz="20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올드한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브랜드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’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이미지 한계 인식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65775E-4243-9978-6BFC-C84820807AF6}"/>
              </a:ext>
            </a:extLst>
          </p:cNvPr>
          <p:cNvSpPr txBox="1"/>
          <p:nvPr/>
        </p:nvSpPr>
        <p:spPr>
          <a:xfrm>
            <a:off x="8242814" y="6980624"/>
            <a:ext cx="5867400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“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한국형 이색 메뉴 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+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셰프 협업으로 트렌드 흡수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젊은 층을 겨냥한 메뉴 혁신에 집중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C79B76-3C77-6487-9A2F-CED30E7FB970}"/>
              </a:ext>
            </a:extLst>
          </p:cNvPr>
          <p:cNvSpPr txBox="1"/>
          <p:nvPr/>
        </p:nvSpPr>
        <p:spPr>
          <a:xfrm>
            <a:off x="14947384" y="6934200"/>
            <a:ext cx="647700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저가 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QSR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에서 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‘</a:t>
            </a:r>
            <a:r>
              <a:rPr lang="ko-KR" altLang="en-US" sz="20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트렌디한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대중 브랜드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‘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로 </a:t>
            </a:r>
            <a:r>
              <a:rPr lang="ko-KR" altLang="en-US" sz="20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재포지셔닝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20" name="화살표: 오른쪽 19">
            <a:extLst>
              <a:ext uri="{FF2B5EF4-FFF2-40B4-BE49-F238E27FC236}">
                <a16:creationId xmlns:a16="http://schemas.microsoft.com/office/drawing/2014/main" id="{967A9D15-54C3-77CF-76C3-3807164F1A5B}"/>
              </a:ext>
            </a:extLst>
          </p:cNvPr>
          <p:cNvSpPr/>
          <p:nvPr/>
        </p:nvSpPr>
        <p:spPr>
          <a:xfrm>
            <a:off x="7176015" y="5532724"/>
            <a:ext cx="1143000" cy="707885"/>
          </a:xfrm>
          <a:prstGeom prst="rightArrow">
            <a:avLst/>
          </a:prstGeom>
          <a:solidFill>
            <a:srgbClr val="F15D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화살표: 오른쪽 20">
            <a:extLst>
              <a:ext uri="{FF2B5EF4-FFF2-40B4-BE49-F238E27FC236}">
                <a16:creationId xmlns:a16="http://schemas.microsoft.com/office/drawing/2014/main" id="{DA7B9C84-99A5-1DDD-BF33-C4063EA83873}"/>
              </a:ext>
            </a:extLst>
          </p:cNvPr>
          <p:cNvSpPr/>
          <p:nvPr/>
        </p:nvSpPr>
        <p:spPr>
          <a:xfrm>
            <a:off x="13880585" y="5518757"/>
            <a:ext cx="1143000" cy="707885"/>
          </a:xfrm>
          <a:prstGeom prst="rightArrow">
            <a:avLst/>
          </a:prstGeom>
          <a:solidFill>
            <a:srgbClr val="F15D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70" name="Picture 2" descr="미국 햄버거 브랜드 '파이브가이즈', 국내 상륙...1호점 강남점 26일 오픈">
            <a:extLst>
              <a:ext uri="{FF2B5EF4-FFF2-40B4-BE49-F238E27FC236}">
                <a16:creationId xmlns:a16="http://schemas.microsoft.com/office/drawing/2014/main" id="{8AE69688-FEFD-DA42-C8A1-5A3048A873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r="13646"/>
          <a:stretch>
            <a:fillRect/>
          </a:stretch>
        </p:blipFill>
        <p:spPr bwMode="auto">
          <a:xfrm>
            <a:off x="611834" y="8263022"/>
            <a:ext cx="3581400" cy="361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롯데리아, 모짜렐라버거 10주년 기념 나폴리맛피와 협업 메뉴 출시 - 뉴스1">
            <a:extLst>
              <a:ext uri="{FF2B5EF4-FFF2-40B4-BE49-F238E27FC236}">
                <a16:creationId xmlns:a16="http://schemas.microsoft.com/office/drawing/2014/main" id="{C08CF7F6-3ED2-E2CD-E46E-9F51F39BC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95" y="8215776"/>
            <a:ext cx="2433299" cy="364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롯데리아, '전주 비빔라이스' 버거로 K-버거 흥행 이어 - 매일경제">
            <a:extLst>
              <a:ext uri="{FF2B5EF4-FFF2-40B4-BE49-F238E27FC236}">
                <a16:creationId xmlns:a16="http://schemas.microsoft.com/office/drawing/2014/main" id="{267F0812-20AC-26F1-EB58-38564F330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689" y="8916628"/>
            <a:ext cx="3116547" cy="222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사진설명">
            <a:extLst>
              <a:ext uri="{FF2B5EF4-FFF2-40B4-BE49-F238E27FC236}">
                <a16:creationId xmlns:a16="http://schemas.microsoft.com/office/drawing/2014/main" id="{5024B0E5-2BDD-8DCB-63DF-DA27DABAA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8099782"/>
            <a:ext cx="4984630" cy="353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ED3F24-DAEE-CE08-CB64-1BFE77C3BF11}"/>
              </a:ext>
            </a:extLst>
          </p:cNvPr>
          <p:cNvSpPr txBox="1"/>
          <p:nvPr/>
        </p:nvSpPr>
        <p:spPr>
          <a:xfrm>
            <a:off x="1282700" y="12688006"/>
            <a:ext cx="1548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출처</a:t>
            </a:r>
            <a:r>
              <a:rPr lang="en-US" altLang="ko-KR" sz="2000" dirty="0"/>
              <a:t>: </a:t>
            </a:r>
            <a:r>
              <a:rPr lang="ko-KR" altLang="en-US" sz="2000" dirty="0" err="1"/>
              <a:t>디스커버리뉴스</a:t>
            </a:r>
            <a:r>
              <a:rPr lang="en-US" altLang="ko-KR" sz="2000" dirty="0"/>
              <a:t>, </a:t>
            </a:r>
            <a:r>
              <a:rPr lang="ko-KR" altLang="en-US" sz="2000" dirty="0"/>
              <a:t>식품저널</a:t>
            </a:r>
            <a:r>
              <a:rPr lang="en-US" altLang="ko-KR" sz="2000" dirty="0"/>
              <a:t>, </a:t>
            </a:r>
            <a:r>
              <a:rPr lang="ko-KR" altLang="en-US" sz="2000" dirty="0"/>
              <a:t>매일경제</a:t>
            </a:r>
            <a:r>
              <a:rPr lang="en-US" altLang="ko-KR" sz="2000" dirty="0"/>
              <a:t>, </a:t>
            </a:r>
            <a:r>
              <a:rPr lang="ko-KR" altLang="en-US" sz="2000" dirty="0" err="1"/>
              <a:t>데일리안</a:t>
            </a:r>
            <a:r>
              <a:rPr lang="en-US" altLang="ko-KR" sz="2000" dirty="0"/>
              <a:t>, </a:t>
            </a:r>
            <a:r>
              <a:rPr lang="ko-KR" altLang="en-US" sz="2000" dirty="0" err="1"/>
              <a:t>이데일리</a:t>
            </a:r>
            <a:r>
              <a:rPr lang="en-US" altLang="ko-KR" sz="2000" dirty="0"/>
              <a:t> </a:t>
            </a:r>
          </a:p>
        </p:txBody>
      </p:sp>
      <p:pic>
        <p:nvPicPr>
          <p:cNvPr id="2050" name="Picture 2" descr="쉐이크쉑 도곡점. 사진=쉐이크쉑">
            <a:extLst>
              <a:ext uri="{FF2B5EF4-FFF2-40B4-BE49-F238E27FC236}">
                <a16:creationId xmlns:a16="http://schemas.microsoft.com/office/drawing/2014/main" id="{CB4D78CF-0507-F351-FFC6-3256E609E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26" y="8842432"/>
            <a:ext cx="3836670" cy="261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698ACB-DA7A-B0BB-F94B-09B0A5C5486C}"/>
              </a:ext>
            </a:extLst>
          </p:cNvPr>
          <p:cNvSpPr txBox="1"/>
          <p:nvPr/>
        </p:nvSpPr>
        <p:spPr>
          <a:xfrm>
            <a:off x="17297400" y="12192000"/>
            <a:ext cx="584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*QSR: Quick </a:t>
            </a:r>
            <a:r>
              <a:rPr lang="en-US" altLang="ko-KR" sz="2000">
                <a:latin typeface="리아체 Regular" panose="020B0503000000000000" pitchFamily="50" charset="-127"/>
                <a:ea typeface="리아체 Regular" panose="020B0503000000000000" pitchFamily="50" charset="-127"/>
              </a:rPr>
              <a:t>Service Restaurant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의 약자</a:t>
            </a:r>
          </a:p>
        </p:txBody>
      </p:sp>
    </p:spTree>
    <p:extLst>
      <p:ext uri="{BB962C8B-B14F-4D97-AF65-F5344CB8AC3E}">
        <p14:creationId xmlns:p14="http://schemas.microsoft.com/office/powerpoint/2010/main" val="3828596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08BA4-F664-83C3-DE60-A9BDA11DF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BAF3C43-07F7-9721-9EA7-AC2DCE6C4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0FEC37F-C1EA-98A3-0E97-42867E113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839A9BCD-996A-4C06-580A-B1D092C62A97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spc="-100" dirty="0">
                <a:solidFill>
                  <a:srgbClr val="000000"/>
                </a:solidFill>
                <a:ea typeface="Pretendard Medium"/>
              </a:rPr>
              <a:t>19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79E23E4-3126-A767-DA78-8FDF465D68EC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동적 역량 </a:t>
            </a:r>
            <a:r>
              <a:rPr lang="en-US" altLang="ko-KR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- </a:t>
            </a:r>
            <a:r>
              <a:rPr lang="ko-KR" altLang="en-US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롯데리아의 이미지 리브랜딩</a:t>
            </a:r>
            <a:endParaRPr lang="en-US" altLang="ko-KR" sz="4266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D10F1E4C-D852-638B-E471-F4611D595E17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기업내부 분석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24CE10-4D0B-5302-FF7B-397337864E45}"/>
              </a:ext>
            </a:extLst>
          </p:cNvPr>
          <p:cNvSpPr txBox="1"/>
          <p:nvPr/>
        </p:nvSpPr>
        <p:spPr>
          <a:xfrm>
            <a:off x="1270000" y="3505200"/>
            <a:ext cx="14960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12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년 만의 리브랜딩으로 기존의 가성비 이미지에서 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K-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버거 대표 브랜드로 재정의</a:t>
            </a:r>
          </a:p>
        </p:txBody>
      </p:sp>
      <p:pic>
        <p:nvPicPr>
          <p:cNvPr id="2" name="그림 1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A2C4FC-BE54-C3F2-CC2F-2045D5DBB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pic>
        <p:nvPicPr>
          <p:cNvPr id="11" name="그림 10" descr="텍스트, 폰트, 스크린샷, 대수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12C108C-E3EB-EB35-8D4E-ADA3BACFA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0" y="5031378"/>
            <a:ext cx="7649643" cy="32008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F6711E-59B5-AC07-3076-20A630E37C15}"/>
              </a:ext>
            </a:extLst>
          </p:cNvPr>
          <p:cNvSpPr txBox="1"/>
          <p:nvPr/>
        </p:nvSpPr>
        <p:spPr>
          <a:xfrm>
            <a:off x="1282700" y="4956762"/>
            <a:ext cx="1120140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‘TASTE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THE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FUN’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이라는 새로운 슬로건 아래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‘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가성비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+ 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맛과 즐거움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’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을 주는 브랜드로 이미지 변화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시그니처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네임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‘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리아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(Ria’s)’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를 활용해 대표 메뉴의 이름을 변경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‘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리아 버거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’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로 변경하여 롯데리아 고유의 정체성 강조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10CBDFD2-C4B9-CE89-24AF-1BBA24114E7E}"/>
              </a:ext>
            </a:extLst>
          </p:cNvPr>
          <p:cNvGrpSpPr/>
          <p:nvPr/>
        </p:nvGrpSpPr>
        <p:grpSpPr>
          <a:xfrm>
            <a:off x="2209800" y="8336984"/>
            <a:ext cx="9829800" cy="3461954"/>
            <a:chOff x="2133600" y="7890836"/>
            <a:chExt cx="9829800" cy="3461954"/>
          </a:xfrm>
        </p:grpSpPr>
        <p:pic>
          <p:nvPicPr>
            <p:cNvPr id="19" name="그림 18" descr="텍스트, 스크린샷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E3D97F3-C04F-6531-7C36-EA8DA37C5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33600" y="7890836"/>
              <a:ext cx="8991600" cy="3360354"/>
            </a:xfrm>
            <a:prstGeom prst="rect">
              <a:avLst/>
            </a:prstGeom>
          </p:spPr>
        </p:pic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357B607-D8C1-0799-3A16-61B1D3CC8DF6}"/>
                </a:ext>
              </a:extLst>
            </p:cNvPr>
            <p:cNvSpPr/>
            <p:nvPr/>
          </p:nvSpPr>
          <p:spPr>
            <a:xfrm>
              <a:off x="10287000" y="8788400"/>
              <a:ext cx="1676400" cy="2564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A9393F2-0624-2BAB-6CA7-518DCB4F9FF2}"/>
              </a:ext>
            </a:extLst>
          </p:cNvPr>
          <p:cNvSpPr txBox="1"/>
          <p:nvPr/>
        </p:nvSpPr>
        <p:spPr>
          <a:xfrm>
            <a:off x="1282700" y="12688006"/>
            <a:ext cx="793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출처</a:t>
            </a:r>
            <a:r>
              <a:rPr lang="en-US" altLang="ko-KR" sz="2000" dirty="0"/>
              <a:t>: </a:t>
            </a:r>
            <a:r>
              <a:rPr lang="ko-KR" altLang="en-US" sz="2000" dirty="0"/>
              <a:t>아시아경제</a:t>
            </a:r>
            <a:r>
              <a:rPr lang="en-US" altLang="ko-KR" sz="2000" dirty="0"/>
              <a:t>, </a:t>
            </a:r>
            <a:r>
              <a:rPr lang="ko-KR" altLang="en-US" sz="2000" dirty="0"/>
              <a:t>롯데</a:t>
            </a:r>
            <a:r>
              <a:rPr lang="en-US" altLang="ko-KR" sz="2000" dirty="0"/>
              <a:t>GRS </a:t>
            </a:r>
            <a:r>
              <a:rPr lang="ko-KR" altLang="en-US" sz="2000" dirty="0"/>
              <a:t>브랜드 소개</a:t>
            </a:r>
          </a:p>
        </p:txBody>
      </p:sp>
    </p:spTree>
    <p:extLst>
      <p:ext uri="{BB962C8B-B14F-4D97-AF65-F5344CB8AC3E}">
        <p14:creationId xmlns:p14="http://schemas.microsoft.com/office/powerpoint/2010/main" val="441790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2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21544" y="6165851"/>
            <a:ext cx="4749800" cy="1143000"/>
          </a:xfrm>
          <a:prstGeom prst="rect">
            <a:avLst/>
          </a:prstGeom>
        </p:spPr>
        <p:txBody>
          <a:bodyPr rtlCol="0" anchor="t"/>
          <a:lstStyle/>
          <a:p>
            <a:pPr lvl="0" algn="ctr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기업 소개</a:t>
            </a:r>
            <a:endParaRPr lang="ko-KR" altLang="ko-KR" sz="3199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708400" y="9734550"/>
            <a:ext cx="4749800" cy="571500"/>
          </a:xfrm>
          <a:prstGeom prst="rect">
            <a:avLst/>
          </a:prstGeom>
        </p:spPr>
        <p:txBody>
          <a:bodyPr rtlCol="0" anchor="t"/>
          <a:lstStyle/>
          <a:p>
            <a:pPr algn="ctr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일반환경 분석</a:t>
            </a:r>
            <a:endParaRPr lang="ko-KR" altLang="ko-KR" sz="3199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323012" y="6216651"/>
            <a:ext cx="4749800" cy="1143000"/>
          </a:xfrm>
          <a:prstGeom prst="rect">
            <a:avLst/>
          </a:prstGeom>
        </p:spPr>
        <p:txBody>
          <a:bodyPr rtlCol="0" anchor="t"/>
          <a:lstStyle/>
          <a:p>
            <a:pPr algn="ctr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산업환경 분석</a:t>
            </a:r>
            <a:endParaRPr lang="ko-KR" altLang="ko-KR" sz="3199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398000" y="9734550"/>
            <a:ext cx="4762500" cy="1143000"/>
          </a:xfrm>
          <a:prstGeom prst="rect">
            <a:avLst/>
          </a:prstGeom>
        </p:spPr>
        <p:txBody>
          <a:bodyPr rtlCol="0" anchor="t"/>
          <a:lstStyle/>
          <a:p>
            <a:pPr lvl="0" algn="ctr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기업내부 분석</a:t>
            </a:r>
            <a:endParaRPr lang="ko-KR" altLang="ko-KR" sz="3199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963400" y="6223001"/>
            <a:ext cx="4749800" cy="571500"/>
          </a:xfrm>
          <a:prstGeom prst="rect">
            <a:avLst/>
          </a:prstGeom>
        </p:spPr>
        <p:txBody>
          <a:bodyPr rtlCol="0" anchor="t"/>
          <a:lstStyle/>
          <a:p>
            <a:pPr lvl="0" algn="ctr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경쟁전략 분석</a:t>
            </a:r>
            <a:endParaRPr lang="ko-KR" altLang="ko-KR" sz="3199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947900" y="9734550"/>
            <a:ext cx="4749800" cy="1143000"/>
          </a:xfrm>
          <a:prstGeom prst="rect">
            <a:avLst/>
          </a:prstGeom>
        </p:spPr>
        <p:txBody>
          <a:bodyPr rtlCol="0" anchor="t"/>
          <a:lstStyle/>
          <a:p>
            <a:pPr lvl="0" algn="ctr">
              <a:lnSpc>
                <a:spcPct val="116199"/>
              </a:lnSpc>
            </a:pPr>
            <a:r>
              <a:rPr lang="ko-KR" altLang="en-US" sz="3199" b="0" i="0" u="none" strike="noStrike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전략의 결과</a:t>
            </a:r>
            <a:endParaRPr lang="en-US" alt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18344" y="4320000"/>
            <a:ext cx="5092700" cy="2247900"/>
          </a:xfrm>
          <a:prstGeom prst="rect">
            <a:avLst/>
          </a:prstGeom>
        </p:spPr>
        <p:txBody>
          <a:bodyPr rtlCol="0" anchor="t"/>
          <a:lstStyle/>
          <a:p>
            <a:pPr lvl="0" algn="ctr">
              <a:lnSpc>
                <a:spcPct val="116199"/>
              </a:lnSpc>
            </a:pPr>
            <a:r>
              <a:rPr lang="en" sz="12666" b="0" i="0" u="none" strike="noStrike" dirty="0">
                <a:solidFill>
                  <a:srgbClr val="E00000"/>
                </a:solidFill>
                <a:latin typeface="BebasNeue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30600" y="7435850"/>
            <a:ext cx="5092700" cy="2247900"/>
          </a:xfrm>
          <a:prstGeom prst="rect">
            <a:avLst/>
          </a:prstGeom>
        </p:spPr>
        <p:txBody>
          <a:bodyPr rtlCol="0" anchor="t"/>
          <a:lstStyle/>
          <a:p>
            <a:pPr lvl="0" algn="ctr">
              <a:lnSpc>
                <a:spcPct val="116199"/>
              </a:lnSpc>
            </a:pPr>
            <a:r>
              <a:rPr lang="en" sz="12666" b="0" i="0" u="none" strike="noStrike">
                <a:solidFill>
                  <a:srgbClr val="E00000"/>
                </a:solidFill>
                <a:latin typeface="BebasNeue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45212" y="4320000"/>
            <a:ext cx="5092700" cy="2247900"/>
          </a:xfrm>
          <a:prstGeom prst="rect">
            <a:avLst/>
          </a:prstGeom>
        </p:spPr>
        <p:txBody>
          <a:bodyPr rtlCol="0" anchor="t"/>
          <a:lstStyle/>
          <a:p>
            <a:pPr lvl="0" algn="ctr">
              <a:lnSpc>
                <a:spcPct val="116199"/>
              </a:lnSpc>
            </a:pPr>
            <a:r>
              <a:rPr lang="en" sz="12666" b="0" i="0" u="none" strike="noStrike">
                <a:solidFill>
                  <a:srgbClr val="E00000"/>
                </a:solidFill>
                <a:latin typeface="BebasNeue"/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89580" y="4320000"/>
            <a:ext cx="5118100" cy="2247900"/>
          </a:xfrm>
          <a:prstGeom prst="rect">
            <a:avLst/>
          </a:prstGeom>
        </p:spPr>
        <p:txBody>
          <a:bodyPr rtlCol="0" anchor="t"/>
          <a:lstStyle/>
          <a:p>
            <a:pPr lvl="0" algn="ctr">
              <a:lnSpc>
                <a:spcPct val="116199"/>
              </a:lnSpc>
            </a:pPr>
            <a:r>
              <a:rPr lang="en" sz="12666" b="0" i="0" u="none" strike="noStrike" dirty="0">
                <a:solidFill>
                  <a:srgbClr val="E00000"/>
                </a:solidFill>
                <a:latin typeface="BebasNeue"/>
              </a:rPr>
              <a:t>05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757400" y="7435850"/>
            <a:ext cx="5092700" cy="2247900"/>
          </a:xfrm>
          <a:prstGeom prst="rect">
            <a:avLst/>
          </a:prstGeom>
        </p:spPr>
        <p:txBody>
          <a:bodyPr rtlCol="0" anchor="t"/>
          <a:lstStyle/>
          <a:p>
            <a:pPr lvl="0" algn="ctr">
              <a:lnSpc>
                <a:spcPct val="116199"/>
              </a:lnSpc>
            </a:pPr>
            <a:r>
              <a:rPr lang="en" sz="12666" b="0" i="0" u="none" strike="noStrike">
                <a:solidFill>
                  <a:srgbClr val="E00000"/>
                </a:solidFill>
                <a:latin typeface="BebasNeue"/>
              </a:rPr>
              <a:t>06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245600" y="7435850"/>
            <a:ext cx="5092700" cy="2247900"/>
          </a:xfrm>
          <a:prstGeom prst="rect">
            <a:avLst/>
          </a:prstGeom>
        </p:spPr>
        <p:txBody>
          <a:bodyPr rtlCol="0" anchor="t"/>
          <a:lstStyle/>
          <a:p>
            <a:pPr lvl="0" algn="ctr">
              <a:lnSpc>
                <a:spcPct val="116199"/>
              </a:lnSpc>
            </a:pPr>
            <a:r>
              <a:rPr lang="en" sz="12666" b="0" i="0" u="none" strike="noStrike">
                <a:solidFill>
                  <a:srgbClr val="E00000"/>
                </a:solidFill>
                <a:latin typeface="BebasNeue"/>
              </a:rPr>
              <a:t>04</a:t>
            </a: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16893BCF-1BF5-A15D-2E0F-2369F4308E67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목차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pic>
        <p:nvPicPr>
          <p:cNvPr id="9" name="그림 8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D71AE7-8E60-3C82-3278-F7F85D250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24" name="TextBox 15">
            <a:extLst>
              <a:ext uri="{FF2B5EF4-FFF2-40B4-BE49-F238E27FC236}">
                <a16:creationId xmlns:a16="http://schemas.microsoft.com/office/drawing/2014/main" id="{E878F095-FF7E-1EB3-DA8D-F3687965E7CD}"/>
              </a:ext>
            </a:extLst>
          </p:cNvPr>
          <p:cNvSpPr txBox="1"/>
          <p:nvPr/>
        </p:nvSpPr>
        <p:spPr>
          <a:xfrm>
            <a:off x="17737137" y="6292850"/>
            <a:ext cx="4749800" cy="1143000"/>
          </a:xfrm>
          <a:prstGeom prst="rect">
            <a:avLst/>
          </a:prstGeom>
        </p:spPr>
        <p:txBody>
          <a:bodyPr rtlCol="0" anchor="t"/>
          <a:lstStyle/>
          <a:p>
            <a:pPr lvl="0" algn="ctr">
              <a:lnSpc>
                <a:spcPct val="116199"/>
              </a:lnSpc>
            </a:pPr>
            <a:r>
              <a:rPr lang="ko-KR" altLang="en-US" sz="3199" b="0" i="0" u="none" strike="noStrike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결론 및 제언</a:t>
            </a:r>
            <a:endParaRPr lang="en-US" alt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AAFB8542-DDB0-B2D5-82E0-52076A974E49}"/>
              </a:ext>
            </a:extLst>
          </p:cNvPr>
          <p:cNvSpPr txBox="1"/>
          <p:nvPr/>
        </p:nvSpPr>
        <p:spPr>
          <a:xfrm>
            <a:off x="17546637" y="4320000"/>
            <a:ext cx="5092700" cy="2247900"/>
          </a:xfrm>
          <a:prstGeom prst="rect">
            <a:avLst/>
          </a:prstGeom>
        </p:spPr>
        <p:txBody>
          <a:bodyPr rtlCol="0" anchor="t"/>
          <a:lstStyle/>
          <a:p>
            <a:pPr lvl="0" algn="ctr">
              <a:lnSpc>
                <a:spcPct val="116199"/>
              </a:lnSpc>
            </a:pPr>
            <a:r>
              <a:rPr lang="en" sz="12666" dirty="0">
                <a:solidFill>
                  <a:srgbClr val="E00000"/>
                </a:solidFill>
                <a:latin typeface="BebasNeue"/>
              </a:rPr>
              <a:t>07</a:t>
            </a:r>
            <a:endParaRPr lang="en" sz="12666" b="0" i="0" u="none" strike="noStrike" dirty="0">
              <a:solidFill>
                <a:srgbClr val="E00000"/>
              </a:solidFill>
              <a:latin typeface="Bebas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4F442-B78F-975E-50F9-C9FE2ED1A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AE07BB5-B8DC-DBEA-5676-2E4BDFA18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AD0F8BA-567A-FA40-D7A4-2CBC0DC7D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4A043303-7701-0D43-E7E7-5405C2D49836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spc="-100" dirty="0">
                <a:solidFill>
                  <a:srgbClr val="000000"/>
                </a:solidFill>
                <a:ea typeface="Pretendard Medium"/>
              </a:rPr>
              <a:t>20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DEF5EEF-2AD7-6E2A-09BB-5F4DEDEB72C4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경쟁 브랜드의 전략</a:t>
            </a:r>
            <a:endParaRPr lang="en-US" altLang="ko-KR" sz="4266" b="0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9D91DE09-1D31-3B6B-C4B4-F802953B7856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b="0" i="0" u="none" strike="noStrike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경쟁전략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060612-F151-693F-7574-A49574EC7723}"/>
              </a:ext>
            </a:extLst>
          </p:cNvPr>
          <p:cNvSpPr txBox="1"/>
          <p:nvPr/>
        </p:nvSpPr>
        <p:spPr>
          <a:xfrm>
            <a:off x="1270000" y="3398294"/>
            <a:ext cx="1496060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0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맘스터치는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가성비와 배달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맥도날드는 편의성과 글로벌 표준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30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버거킹은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제품 프리미엄을 통해 경쟁우위를 추구함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.</a:t>
            </a:r>
            <a:endParaRPr lang="ko-KR" altLang="en-US" sz="3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pic>
        <p:nvPicPr>
          <p:cNvPr id="2" name="그림 1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7479A9E-6CA5-656D-3DD1-9D65D1692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EAC548-C41B-39EF-3154-D2FE40D72A8F}"/>
              </a:ext>
            </a:extLst>
          </p:cNvPr>
          <p:cNvSpPr txBox="1"/>
          <p:nvPr/>
        </p:nvSpPr>
        <p:spPr>
          <a:xfrm>
            <a:off x="4298700" y="9509049"/>
            <a:ext cx="95377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치킨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버거 결합으로 가성비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양 중심 차별화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배달 중심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가맹점 위주로 운영 효율 극대화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B8D5FA-795E-65E8-C8CD-51341168892C}"/>
              </a:ext>
            </a:extLst>
          </p:cNvPr>
          <p:cNvSpPr txBox="1"/>
          <p:nvPr/>
        </p:nvSpPr>
        <p:spPr>
          <a:xfrm>
            <a:off x="4308225" y="5732479"/>
            <a:ext cx="79248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표준화된 글로벌 메뉴와 강한 브랜드 파워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드라이브 </a:t>
            </a:r>
            <a:r>
              <a:rPr lang="ko-KR" altLang="en-US" sz="24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스루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맥카페로 편의성과 체류 수요 확대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09F0BC-55CA-B86E-4CB5-E70F0327843D}"/>
              </a:ext>
            </a:extLst>
          </p:cNvPr>
          <p:cNvSpPr txBox="1"/>
          <p:nvPr/>
        </p:nvSpPr>
        <p:spPr>
          <a:xfrm>
            <a:off x="4308225" y="7398302"/>
            <a:ext cx="7086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24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와퍼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직화 그릴 중심의 제품 차별화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프리미엄 이미지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상권 중심 입지로 가격 프리미엄 유지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03AE9AB1-8446-8C4E-48C2-45650A544378}"/>
              </a:ext>
            </a:extLst>
          </p:cNvPr>
          <p:cNvSpPr/>
          <p:nvPr/>
        </p:nvSpPr>
        <p:spPr>
          <a:xfrm>
            <a:off x="1440000" y="9187236"/>
            <a:ext cx="2133600" cy="114266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err="1">
                <a:latin typeface="리아체 Bold" panose="020B0803000000000000" pitchFamily="50" charset="-127"/>
                <a:ea typeface="리아체 Bold" panose="020B0803000000000000" pitchFamily="50" charset="-127"/>
              </a:rPr>
              <a:t>맘스터치</a:t>
            </a:r>
            <a:endParaRPr lang="ko-KR" altLang="en-US" dirty="0"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F02B489B-5DF0-1744-53EE-98AAED891B84}"/>
              </a:ext>
            </a:extLst>
          </p:cNvPr>
          <p:cNvSpPr/>
          <p:nvPr/>
        </p:nvSpPr>
        <p:spPr>
          <a:xfrm>
            <a:off x="1440000" y="5420814"/>
            <a:ext cx="2133600" cy="114266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맥도날드</a:t>
            </a: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61C881CF-DD39-71D5-0EE5-CC7B2D94E05E}"/>
              </a:ext>
            </a:extLst>
          </p:cNvPr>
          <p:cNvSpPr/>
          <p:nvPr/>
        </p:nvSpPr>
        <p:spPr>
          <a:xfrm>
            <a:off x="1440000" y="7304025"/>
            <a:ext cx="2133600" cy="114266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err="1">
                <a:latin typeface="리아체 Bold" panose="020B0803000000000000" pitchFamily="50" charset="-127"/>
                <a:ea typeface="리아체 Bold" panose="020B0803000000000000" pitchFamily="50" charset="-127"/>
              </a:rPr>
              <a:t>버거킹</a:t>
            </a:r>
            <a:endParaRPr lang="ko-KR" altLang="en-US" dirty="0"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6963334F-6292-6076-7A55-AE475B20E97C}"/>
              </a:ext>
            </a:extLst>
          </p:cNvPr>
          <p:cNvSpPr/>
          <p:nvPr/>
        </p:nvSpPr>
        <p:spPr>
          <a:xfrm>
            <a:off x="16965224" y="7457324"/>
            <a:ext cx="5943601" cy="370569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F249AD30-F3BF-C4A8-E41A-7226BDE7FAE9}"/>
              </a:ext>
            </a:extLst>
          </p:cNvPr>
          <p:cNvSpPr/>
          <p:nvPr/>
        </p:nvSpPr>
        <p:spPr>
          <a:xfrm>
            <a:off x="16965225" y="3767399"/>
            <a:ext cx="5943600" cy="328301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712AB2C-2331-61B0-31D6-D1171993184D}"/>
              </a:ext>
            </a:extLst>
          </p:cNvPr>
          <p:cNvSpPr/>
          <p:nvPr/>
        </p:nvSpPr>
        <p:spPr>
          <a:xfrm>
            <a:off x="12818750" y="5122637"/>
            <a:ext cx="3779162" cy="4977791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ko-KR" altLang="en-US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E44842-93AC-DC16-8891-19578C2858CE}"/>
              </a:ext>
            </a:extLst>
          </p:cNvPr>
          <p:cNvSpPr txBox="1"/>
          <p:nvPr/>
        </p:nvSpPr>
        <p:spPr>
          <a:xfrm>
            <a:off x="1282700" y="12688006"/>
            <a:ext cx="13347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출처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뉴스브라이트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포인트데일리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489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C95B5-6808-D259-DC8A-5AD21DB94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A4614A-2A52-C76E-DD22-25FE79047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2AF814A-A1E6-C655-E640-62DACC44F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92592F9E-417D-E18D-F79E-536510E50292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spc="-100" dirty="0">
                <a:solidFill>
                  <a:srgbClr val="000000"/>
                </a:solidFill>
                <a:ea typeface="Pretendard Medium"/>
              </a:rPr>
              <a:t>2</a:t>
            </a: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1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0096997-39B9-CD55-A0BB-679A3A0AD377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롯데리아의 경쟁전략</a:t>
            </a:r>
            <a:endParaRPr lang="ko-KR" sz="4266" b="0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565AB4B3-9549-19E4-47C6-E7FA413EFA4B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b="0" i="0" u="none" strike="noStrike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경</a:t>
            </a: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쟁전략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4A93BFC8-46D9-B793-1987-F76EA58CC3E6}"/>
              </a:ext>
            </a:extLst>
          </p:cNvPr>
          <p:cNvSpPr/>
          <p:nvPr/>
        </p:nvSpPr>
        <p:spPr>
          <a:xfrm>
            <a:off x="1447800" y="7451938"/>
            <a:ext cx="3600000" cy="1104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500" b="1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저렴한 가격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504AD9-2D73-30BD-BB1A-C2E49C7D5E3E}"/>
              </a:ext>
            </a:extLst>
          </p:cNvPr>
          <p:cNvSpPr txBox="1"/>
          <p:nvPr/>
        </p:nvSpPr>
        <p:spPr>
          <a:xfrm>
            <a:off x="5795962" y="7541271"/>
            <a:ext cx="11811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중앙집중식 물류와 계열사 조달 → 경쟁사보다 가격 압박 ↓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가맹점 중심 구조로 본사 고정비를 줄여 중저가 메뉴 안정적 유지</a:t>
            </a:r>
          </a:p>
        </p:txBody>
      </p:sp>
      <p:pic>
        <p:nvPicPr>
          <p:cNvPr id="28" name="그림 27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C70BFA1-2A24-2C91-122D-3BF50C98B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4600" y="2552701"/>
            <a:ext cx="4648200" cy="5562139"/>
          </a:xfrm>
          <a:prstGeom prst="rect">
            <a:avLst/>
          </a:prstGeom>
        </p:spPr>
      </p:pic>
      <p:pic>
        <p:nvPicPr>
          <p:cNvPr id="2" name="그림 1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52A0477-2138-D4B2-3291-93C30A284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4AD3EB-18EE-34A9-1973-0902A6029159}"/>
              </a:ext>
            </a:extLst>
          </p:cNvPr>
          <p:cNvSpPr txBox="1"/>
          <p:nvPr/>
        </p:nvSpPr>
        <p:spPr>
          <a:xfrm>
            <a:off x="1282700" y="3183419"/>
            <a:ext cx="1648460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저렴한 가격과 전국적인 접근성에 기반한 비용우위 및 입지선점 전략으로 대중형 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QSR 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시장을 지배하는 전략을 추구하며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새로운 시도를 통해 적극적인 브랜드 이미지 변화를 꾀하고 있음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6949C76E-4063-0579-EE19-07C2022F8109}"/>
              </a:ext>
            </a:extLst>
          </p:cNvPr>
          <p:cNvSpPr/>
          <p:nvPr/>
        </p:nvSpPr>
        <p:spPr>
          <a:xfrm>
            <a:off x="1434531" y="5274747"/>
            <a:ext cx="3600000" cy="1104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500" b="1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전국적인 접근성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8F0261-51AE-D42E-C244-5F7BF2FB46B2}"/>
              </a:ext>
            </a:extLst>
          </p:cNvPr>
          <p:cNvSpPr txBox="1"/>
          <p:nvPr/>
        </p:nvSpPr>
        <p:spPr>
          <a:xfrm>
            <a:off x="5782693" y="5091526"/>
            <a:ext cx="11811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중소도시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농촌까지 촘촘한 점포망을 구축해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‘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가장 가까운 </a:t>
            </a:r>
            <a:r>
              <a:rPr lang="ko-KR" altLang="en-US" sz="24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버거집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’ 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위치 확보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저임대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저경쟁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지역을 선점해 안정적 고객 기반과 비용 효율 확보</a:t>
            </a: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435C019A-3CB3-9614-E796-6CF4F0700366}"/>
              </a:ext>
            </a:extLst>
          </p:cNvPr>
          <p:cNvSpPr/>
          <p:nvPr/>
        </p:nvSpPr>
        <p:spPr>
          <a:xfrm>
            <a:off x="1447800" y="9881658"/>
            <a:ext cx="3600000" cy="110499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500" b="1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브랜드 이미지 변화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3A7382-172A-F06A-9563-E41F2DC6DC89}"/>
              </a:ext>
            </a:extLst>
          </p:cNvPr>
          <p:cNvSpPr txBox="1"/>
          <p:nvPr/>
        </p:nvSpPr>
        <p:spPr>
          <a:xfrm>
            <a:off x="5795962" y="9881658"/>
            <a:ext cx="11811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신선하고 재밌는 시도를 통해 젊은 세대의 니즈를 충족시키고자 함</a:t>
            </a:r>
          </a:p>
        </p:txBody>
      </p:sp>
      <p:pic>
        <p:nvPicPr>
          <p:cNvPr id="2050" name="Picture 2" descr="롯데리아, 경양식 돈까스 재해석한 '왕돈까스버거 2종' 정식 출시">
            <a:extLst>
              <a:ext uri="{FF2B5EF4-FFF2-40B4-BE49-F238E27FC236}">
                <a16:creationId xmlns:a16="http://schemas.microsoft.com/office/drawing/2014/main" id="{B3F5CF85-F507-EC7E-F853-0189015FA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3693" y="8736322"/>
            <a:ext cx="5342507" cy="26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86165F-A009-D23F-3DF3-0A2FC81B747C}"/>
              </a:ext>
            </a:extLst>
          </p:cNvPr>
          <p:cNvSpPr txBox="1"/>
          <p:nvPr/>
        </p:nvSpPr>
        <p:spPr>
          <a:xfrm>
            <a:off x="1282700" y="12688006"/>
            <a:ext cx="664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출처</a:t>
            </a:r>
            <a:r>
              <a:rPr lang="en-US" altLang="ko-KR" sz="2000" dirty="0"/>
              <a:t>: </a:t>
            </a:r>
            <a:r>
              <a:rPr lang="ko-KR" altLang="en-US" sz="2000" dirty="0"/>
              <a:t>아시아경제</a:t>
            </a:r>
            <a:r>
              <a:rPr lang="en-US" altLang="ko-KR" sz="2000" dirty="0"/>
              <a:t>, </a:t>
            </a:r>
            <a:r>
              <a:rPr lang="ko-KR" altLang="en-US" sz="2000" dirty="0"/>
              <a:t>민중의 소리</a:t>
            </a:r>
          </a:p>
        </p:txBody>
      </p:sp>
    </p:spTree>
    <p:extLst>
      <p:ext uri="{BB962C8B-B14F-4D97-AF65-F5344CB8AC3E}">
        <p14:creationId xmlns:p14="http://schemas.microsoft.com/office/powerpoint/2010/main" val="248613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62778-2436-50D9-9773-0680AA637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6BCFB03-7BC7-2CBE-3AF9-50DA02E12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53764F7-0885-CB6B-6E59-FA0DDA22E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7B14929F-03D2-4D85-F32E-110F58219BD4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spc="-100" dirty="0">
                <a:solidFill>
                  <a:srgbClr val="000000"/>
                </a:solidFill>
                <a:ea typeface="Pretendard Medium"/>
              </a:rPr>
              <a:t>2</a:t>
            </a: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3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8253A5A-F06F-7927-534A-CB978C4948FE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롯데리아의 비용우위 전략</a:t>
            </a:r>
            <a:endParaRPr lang="ko-KR" sz="4266" b="0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4B2DDF80-ADDD-3EAF-19B2-DA9645BECE8E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b="0" i="0" u="none" strike="noStrike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경쟁전략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D6AEE7-1C0F-FB9B-7BB2-2358B5A8F6AE}"/>
              </a:ext>
            </a:extLst>
          </p:cNvPr>
          <p:cNvSpPr txBox="1"/>
          <p:nvPr/>
        </p:nvSpPr>
        <p:spPr>
          <a:xfrm>
            <a:off x="1282700" y="3380771"/>
            <a:ext cx="1391920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입지선점 전략을 통한 전국적인 점포 확장은 원가 절감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안정적인 고객층 확보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고정비용 감소 등을 통해 경쟁 브랜드보다 저렴한 가격의 기반이 됨</a:t>
            </a: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901B9933-297D-862A-72EC-7ED98AFDDA53}"/>
              </a:ext>
            </a:extLst>
          </p:cNvPr>
          <p:cNvSpPr/>
          <p:nvPr/>
        </p:nvSpPr>
        <p:spPr>
          <a:xfrm>
            <a:off x="2590800" y="5040000"/>
            <a:ext cx="4267200" cy="156209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400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규모의 경제</a:t>
            </a:r>
            <a:endParaRPr lang="en-US" altLang="ko-KR" sz="2400" dirty="0"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57CE3960-B049-ADA4-DF31-FE7B0AB47D03}"/>
              </a:ext>
            </a:extLst>
          </p:cNvPr>
          <p:cNvSpPr/>
          <p:nvPr/>
        </p:nvSpPr>
        <p:spPr>
          <a:xfrm>
            <a:off x="10072687" y="5040000"/>
            <a:ext cx="4267200" cy="156209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400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브랜드 간 경쟁</a:t>
            </a:r>
            <a:endParaRPr lang="en-US" altLang="ko-KR" sz="2400" dirty="0"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EE701CCE-98A3-88B8-C1A8-CC583531D5D9}"/>
              </a:ext>
            </a:extLst>
          </p:cNvPr>
          <p:cNvSpPr/>
          <p:nvPr/>
        </p:nvSpPr>
        <p:spPr>
          <a:xfrm>
            <a:off x="17554574" y="5040000"/>
            <a:ext cx="4267200" cy="156209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400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낮은 임대료</a:t>
            </a:r>
            <a:endParaRPr lang="en-US" altLang="ko-KR" sz="2400" dirty="0"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BAB259-0D35-F405-D5EB-BE955BEB3B7F}"/>
              </a:ext>
            </a:extLst>
          </p:cNvPr>
          <p:cNvSpPr txBox="1"/>
          <p:nvPr/>
        </p:nvSpPr>
        <p:spPr>
          <a:xfrm>
            <a:off x="990600" y="7024952"/>
            <a:ext cx="7467600" cy="124264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6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점포 수의 증가로 인한 물류</a:t>
            </a:r>
            <a:r>
              <a:rPr lang="en-US" altLang="ko-KR" sz="26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6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원재료 대량 구매 가능</a:t>
            </a:r>
          </a:p>
        </p:txBody>
      </p:sp>
      <p:sp>
        <p:nvSpPr>
          <p:cNvPr id="14" name="화살표: 아래쪽 13">
            <a:extLst>
              <a:ext uri="{FF2B5EF4-FFF2-40B4-BE49-F238E27FC236}">
                <a16:creationId xmlns:a16="http://schemas.microsoft.com/office/drawing/2014/main" id="{6FCE4504-DE31-4072-90F5-34A17C71ED53}"/>
              </a:ext>
            </a:extLst>
          </p:cNvPr>
          <p:cNvSpPr/>
          <p:nvPr/>
        </p:nvSpPr>
        <p:spPr>
          <a:xfrm>
            <a:off x="4384674" y="8651379"/>
            <a:ext cx="685800" cy="114299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ko-KR" altLang="en-US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6DFF48-10CE-0E97-FF83-9829217C0844}"/>
              </a:ext>
            </a:extLst>
          </p:cNvPr>
          <p:cNvSpPr txBox="1"/>
          <p:nvPr/>
        </p:nvSpPr>
        <p:spPr>
          <a:xfrm>
            <a:off x="1593851" y="10440000"/>
            <a:ext cx="6248400" cy="64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6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규모의 경제로 인한 원가 하락</a:t>
            </a:r>
            <a:endParaRPr lang="en-US" altLang="ko-KR" sz="26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146C03-3F3F-0162-09F7-4112C7CD6C7D}"/>
              </a:ext>
            </a:extLst>
          </p:cNvPr>
          <p:cNvSpPr txBox="1"/>
          <p:nvPr/>
        </p:nvSpPr>
        <p:spPr>
          <a:xfrm>
            <a:off x="8686800" y="7024952"/>
            <a:ext cx="7162800" cy="124264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6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도시보다 적은 매장 수로 브랜드 간 경쟁 약화 고정 고객 확보</a:t>
            </a:r>
            <a:endParaRPr lang="en-US" altLang="ko-KR" sz="26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8" name="화살표: 아래쪽 17">
            <a:extLst>
              <a:ext uri="{FF2B5EF4-FFF2-40B4-BE49-F238E27FC236}">
                <a16:creationId xmlns:a16="http://schemas.microsoft.com/office/drawing/2014/main" id="{31ADE652-5CD0-E3BF-1736-2AB8054F59F0}"/>
              </a:ext>
            </a:extLst>
          </p:cNvPr>
          <p:cNvSpPr/>
          <p:nvPr/>
        </p:nvSpPr>
        <p:spPr>
          <a:xfrm>
            <a:off x="11849100" y="8640000"/>
            <a:ext cx="685800" cy="114299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ko-KR" altLang="en-US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988994-F8E0-77A2-20E3-932DBFFE62F2}"/>
              </a:ext>
            </a:extLst>
          </p:cNvPr>
          <p:cNvSpPr txBox="1"/>
          <p:nvPr/>
        </p:nvSpPr>
        <p:spPr>
          <a:xfrm>
            <a:off x="9334500" y="10440000"/>
            <a:ext cx="5715000" cy="64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6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안정적인 매출 확보</a:t>
            </a:r>
            <a:r>
              <a:rPr lang="en-US" altLang="ko-KR" sz="26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+ </a:t>
            </a:r>
            <a:r>
              <a:rPr lang="ko-KR" altLang="en-US" sz="26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리스크 감소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CB0A0E-AC37-6619-4614-F0D5F6EB79FA}"/>
              </a:ext>
            </a:extLst>
          </p:cNvPr>
          <p:cNvSpPr txBox="1"/>
          <p:nvPr/>
        </p:nvSpPr>
        <p:spPr>
          <a:xfrm>
            <a:off x="16678274" y="7098838"/>
            <a:ext cx="6019800" cy="64248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6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도심에 비해 낮은 임대료</a:t>
            </a:r>
          </a:p>
        </p:txBody>
      </p:sp>
      <p:sp>
        <p:nvSpPr>
          <p:cNvPr id="22" name="화살표: 아래쪽 21">
            <a:extLst>
              <a:ext uri="{FF2B5EF4-FFF2-40B4-BE49-F238E27FC236}">
                <a16:creationId xmlns:a16="http://schemas.microsoft.com/office/drawing/2014/main" id="{13E3DA5B-373E-DACC-7E2F-EBD741B86B74}"/>
              </a:ext>
            </a:extLst>
          </p:cNvPr>
          <p:cNvSpPr/>
          <p:nvPr/>
        </p:nvSpPr>
        <p:spPr>
          <a:xfrm>
            <a:off x="19345274" y="8640000"/>
            <a:ext cx="685800" cy="114299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ko-KR" altLang="en-US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8CD8A8-F559-E6F6-FB5B-4CED93FD3351}"/>
              </a:ext>
            </a:extLst>
          </p:cNvPr>
          <p:cNvSpPr txBox="1"/>
          <p:nvPr/>
        </p:nvSpPr>
        <p:spPr>
          <a:xfrm>
            <a:off x="16602074" y="10440000"/>
            <a:ext cx="6172200" cy="1242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6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상대적으로 적은 수요로도 수익 창출 가능</a:t>
            </a:r>
          </a:p>
        </p:txBody>
      </p:sp>
      <p:pic>
        <p:nvPicPr>
          <p:cNvPr id="10" name="그림 9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15A052D-C4B2-F855-360A-21D847CE2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41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AF204-9955-6770-D771-12F50F241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AEDB99E-CE41-83FA-CF29-10893D136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DE1DE05-838C-E065-0387-B9D098F3F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3012D79C-A06A-444E-F0CB-64068219816C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spc="-100" dirty="0">
                <a:solidFill>
                  <a:srgbClr val="000000"/>
                </a:solidFill>
                <a:ea typeface="Pretendard Medium"/>
              </a:rPr>
              <a:t>2</a:t>
            </a: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2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966C87A-36CA-76F4-1C1C-BCE5D151F9F0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266" b="0" i="0" u="none" strike="noStrike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롯데리아의 입지선점 전략</a:t>
            </a:r>
            <a:endParaRPr lang="ko-KR" sz="4266" b="0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6BB88C30-C53A-E0AA-A217-914222C8890D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b="0" i="0" u="none" strike="noStrike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경쟁전략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pic>
        <p:nvPicPr>
          <p:cNvPr id="6" name="그림 5" descr="텍스트, 지도, 도표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3E477FC-E876-AB83-D768-875A4767B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9600" y="4233134"/>
            <a:ext cx="5056700" cy="7753607"/>
          </a:xfrm>
          <a:prstGeom prst="rect">
            <a:avLst/>
          </a:prstGeom>
        </p:spPr>
      </p:pic>
      <p:pic>
        <p:nvPicPr>
          <p:cNvPr id="9" name="그림 8" descr="텍스트, 지도, 도표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52A6E64-BD40-6F2A-4C87-53E66278F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2200" y="4233134"/>
            <a:ext cx="5056700" cy="7753607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EC5E75A7-0902-B9EA-0231-F5AAFDE5A720}"/>
              </a:ext>
            </a:extLst>
          </p:cNvPr>
          <p:cNvSpPr/>
          <p:nvPr/>
        </p:nvSpPr>
        <p:spPr>
          <a:xfrm>
            <a:off x="1586988" y="4982105"/>
            <a:ext cx="7596188" cy="199866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2">
                    <a:lumMod val="50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인구 고밀도 지역 위주로 입점한 글로벌 브랜드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08DFE45F-89EA-9568-2E28-B9A5104DAF68}"/>
              </a:ext>
            </a:extLst>
          </p:cNvPr>
          <p:cNvSpPr/>
          <p:nvPr/>
        </p:nvSpPr>
        <p:spPr>
          <a:xfrm>
            <a:off x="1586988" y="9829800"/>
            <a:ext cx="7596188" cy="199866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2">
                    <a:lumMod val="50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전국 중소도시까지 전체적인 확장 전략을 펼친 롯데리아</a:t>
            </a:r>
          </a:p>
        </p:txBody>
      </p:sp>
      <p:sp>
        <p:nvSpPr>
          <p:cNvPr id="15" name="화살표: 위쪽/아래쪽 14">
            <a:extLst>
              <a:ext uri="{FF2B5EF4-FFF2-40B4-BE49-F238E27FC236}">
                <a16:creationId xmlns:a16="http://schemas.microsoft.com/office/drawing/2014/main" id="{17FFBD89-DA3B-4DF9-7224-B660A59765CD}"/>
              </a:ext>
            </a:extLst>
          </p:cNvPr>
          <p:cNvSpPr/>
          <p:nvPr/>
        </p:nvSpPr>
        <p:spPr>
          <a:xfrm>
            <a:off x="4791076" y="7399106"/>
            <a:ext cx="1066800" cy="1998663"/>
          </a:xfrm>
          <a:prstGeom prst="up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pic>
        <p:nvPicPr>
          <p:cNvPr id="2" name="그림 1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A1EC3DC-FAAB-658C-0CD4-9104F8E8A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92F7C6-8A81-0D29-47B9-FEB31DDDFDB8}"/>
              </a:ext>
            </a:extLst>
          </p:cNvPr>
          <p:cNvSpPr txBox="1"/>
          <p:nvPr/>
        </p:nvSpPr>
        <p:spPr>
          <a:xfrm>
            <a:off x="1270000" y="3342881"/>
            <a:ext cx="1391920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롯데리아의 경우 글로벌 브랜드와 달리 가맹점 위주의 운영으로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공격적인 확장이 가능했음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7F049E-EA2E-89D1-D1FE-A268C9FBB559}"/>
              </a:ext>
            </a:extLst>
          </p:cNvPr>
          <p:cNvSpPr txBox="1"/>
          <p:nvPr/>
        </p:nvSpPr>
        <p:spPr>
          <a:xfrm>
            <a:off x="1282700" y="12688006"/>
            <a:ext cx="1113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defRPr/>
            </a:pPr>
            <a:r>
              <a:rPr lang="ko-KR" altLang="en-US" sz="2000" dirty="0"/>
              <a:t>출처</a:t>
            </a:r>
            <a:r>
              <a:rPr lang="en-US" altLang="ko-KR" sz="2000" dirty="0"/>
              <a:t>: </a:t>
            </a:r>
            <a:r>
              <a:rPr lang="ko-KR" altLang="en-US" sz="2000" dirty="0" err="1"/>
              <a:t>슬로우뉴스</a:t>
            </a:r>
            <a:r>
              <a:rPr lang="ko-KR" altLang="en-US" sz="2000" dirty="0"/>
              <a:t> </a:t>
            </a:r>
            <a:endParaRPr lang="ko-KR" altLang="ko-KR" sz="2000" dirty="0"/>
          </a:p>
        </p:txBody>
      </p:sp>
    </p:spTree>
    <p:extLst>
      <p:ext uri="{BB962C8B-B14F-4D97-AF65-F5344CB8AC3E}">
        <p14:creationId xmlns:p14="http://schemas.microsoft.com/office/powerpoint/2010/main" val="3321508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87B6-6652-0E4F-9C1B-4BE1D74A1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13F45A6-2F98-22C5-095F-4E1579B6B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2AD210F-F5FC-8EDE-318D-6F70C25E5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65D6F258-E487-9CB1-AAAD-A25C9C8C7F4F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spc="-100" dirty="0">
                <a:solidFill>
                  <a:srgbClr val="000000"/>
                </a:solidFill>
                <a:ea typeface="Pretendard Medium"/>
              </a:rPr>
              <a:t>2</a:t>
            </a: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3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0A8452F-9D4F-78E2-E7FA-A80C0AD713E5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롯데리아의 차별화 전략</a:t>
            </a:r>
            <a:endParaRPr lang="ko-KR" sz="4266" b="0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4248C824-C2F4-22D1-9C39-B595B8EA810A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b="0" i="0" u="none" strike="noStrike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경쟁전략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pic>
        <p:nvPicPr>
          <p:cNvPr id="10" name="그림 9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62B39D-4956-4815-D211-4C4BE2633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F6EC9E-C627-721E-666D-300E11E852CA}"/>
              </a:ext>
            </a:extLst>
          </p:cNvPr>
          <p:cNvSpPr txBox="1"/>
          <p:nvPr/>
        </p:nvSpPr>
        <p:spPr>
          <a:xfrm>
            <a:off x="1270000" y="3505200"/>
            <a:ext cx="1145540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한국인의 입맛에 맞는 새롭고 파격적인 시도들을 통해 젊은 층에 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‘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맛과 즐거움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’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을 동시에 주고자 함</a:t>
            </a:r>
          </a:p>
        </p:txBody>
      </p:sp>
      <p:pic>
        <p:nvPicPr>
          <p:cNvPr id="3074" name="Picture 2" descr="롯데리아, 라면버거 화제...16년만에 선보이는 이색 신제품 | 한국일보">
            <a:extLst>
              <a:ext uri="{FF2B5EF4-FFF2-40B4-BE49-F238E27FC236}">
                <a16:creationId xmlns:a16="http://schemas.microsoft.com/office/drawing/2014/main" id="{64C1CB47-6699-9731-84B0-CD19F7368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7693" y="5715000"/>
            <a:ext cx="381457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롯데리아 '안 풀리네'…이색 신제품 내놨지만 '고전' 연속 - 파이낸셜뉴스">
            <a:extLst>
              <a:ext uri="{FF2B5EF4-FFF2-40B4-BE49-F238E27FC236}">
                <a16:creationId xmlns:a16="http://schemas.microsoft.com/office/drawing/2014/main" id="{7E1BB554-9918-9B91-EADD-1193C652F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07591"/>
            <a:ext cx="79740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'오징어 얼라이브' 롯데리아 버거... '양파맛' 스윙칩·오!감자 출시">
            <a:extLst>
              <a:ext uri="{FF2B5EF4-FFF2-40B4-BE49-F238E27FC236}">
                <a16:creationId xmlns:a16="http://schemas.microsoft.com/office/drawing/2014/main" id="{DD1F5802-243B-6D50-8023-8E748937E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912" y="5715000"/>
            <a:ext cx="362011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[사진=롯데GRS]">
            <a:extLst>
              <a:ext uri="{FF2B5EF4-FFF2-40B4-BE49-F238E27FC236}">
                <a16:creationId xmlns:a16="http://schemas.microsoft.com/office/drawing/2014/main" id="{A7489AAC-0345-05E8-3B61-6C7474B7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800" y="5715000"/>
            <a:ext cx="361984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F21632-41E3-F2F1-DDFB-EB07F9A6A818}"/>
              </a:ext>
            </a:extLst>
          </p:cNvPr>
          <p:cNvSpPr txBox="1"/>
          <p:nvPr/>
        </p:nvSpPr>
        <p:spPr>
          <a:xfrm>
            <a:off x="1282700" y="12688006"/>
            <a:ext cx="131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출처</a:t>
            </a:r>
            <a:r>
              <a:rPr lang="en-US" altLang="ko-KR" sz="2000" dirty="0"/>
              <a:t>: KPI</a:t>
            </a:r>
            <a:r>
              <a:rPr lang="ko-KR" altLang="en-US" sz="2000" dirty="0"/>
              <a:t>뉴스</a:t>
            </a:r>
            <a:r>
              <a:rPr lang="en-US" altLang="ko-KR" sz="2000" dirty="0"/>
              <a:t>, SBS</a:t>
            </a:r>
            <a:r>
              <a:rPr lang="ko-KR" altLang="en-US" sz="2000" dirty="0"/>
              <a:t>연예뉴스 </a:t>
            </a:r>
          </a:p>
        </p:txBody>
      </p:sp>
    </p:spTree>
    <p:extLst>
      <p:ext uri="{BB962C8B-B14F-4D97-AF65-F5344CB8AC3E}">
        <p14:creationId xmlns:p14="http://schemas.microsoft.com/office/powerpoint/2010/main" val="4226382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50000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24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A88EB7FA-F3ED-5D4F-E866-CF735B0F7132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전략의 결과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ED9DA5FE-A655-4797-0C35-A692A1CB7169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비용우위</a:t>
            </a:r>
            <a:r>
              <a:rPr lang="en-US" altLang="ko-KR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·</a:t>
            </a:r>
            <a:r>
              <a:rPr lang="ko-KR" altLang="en-US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입지선점 전략의 결과</a:t>
            </a:r>
            <a:endParaRPr lang="ko-KR" sz="4266" b="0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pic>
        <p:nvPicPr>
          <p:cNvPr id="4" name="그림 3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A52957-48A4-3942-B671-444A53A5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FBD6C3D1-8B53-37D6-15B6-05E2C186B66F}"/>
              </a:ext>
            </a:extLst>
          </p:cNvPr>
          <p:cNvSpPr/>
          <p:nvPr/>
        </p:nvSpPr>
        <p:spPr>
          <a:xfrm>
            <a:off x="1270000" y="5491202"/>
            <a:ext cx="4800600" cy="1905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>
                <a:latin typeface="리아체 Bold" panose="020B0803000000000000" pitchFamily="50" charset="-127"/>
                <a:ea typeface="리아체 Bold" panose="020B0803000000000000" pitchFamily="50" charset="-127"/>
              </a:rPr>
              <a:t>비용우위 전략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340F9759-B930-9718-BC10-F03D41BC06C0}"/>
              </a:ext>
            </a:extLst>
          </p:cNvPr>
          <p:cNvSpPr/>
          <p:nvPr/>
        </p:nvSpPr>
        <p:spPr>
          <a:xfrm>
            <a:off x="1270000" y="9148801"/>
            <a:ext cx="4800600" cy="1905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입지선점 전략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3821EB-06E1-1726-E8C2-E59CA3E8F304}"/>
              </a:ext>
            </a:extLst>
          </p:cNvPr>
          <p:cNvSpPr txBox="1"/>
          <p:nvPr/>
        </p:nvSpPr>
        <p:spPr>
          <a:xfrm>
            <a:off x="7899400" y="5499246"/>
            <a:ext cx="115062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중저가 메뉴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+ 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가맹점 중심 전국 확장으로 도시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농촌 모두에서 폭넓은 고객 확보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경쟁이 덜한 농촌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중소도시에서 고정 고객층 형성 → 수요 변동성 완화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가맹점 위주 구조로 본사의 재무 부담 감소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8EA24-AC31-1480-EABC-2BBD1B46C59D}"/>
              </a:ext>
            </a:extLst>
          </p:cNvPr>
          <p:cNvSpPr txBox="1"/>
          <p:nvPr/>
        </p:nvSpPr>
        <p:spPr>
          <a:xfrm>
            <a:off x="7899400" y="9148801"/>
            <a:ext cx="115062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농촌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중소도시 선점을 통해 독점적 입지 확보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낮은 임대료와 경쟁 강도로 도시 대비 안정적 수익 구조 형성</a:t>
            </a:r>
            <a:endParaRPr lang="en-US" altLang="ko-KR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“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어디에나 있는 햄버거 프랜차이즈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” 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이미지로 친근한 브랜드 이미지 확보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36FBE3-2AAE-1E6F-6BEF-ED1FAE1791CA}"/>
              </a:ext>
            </a:extLst>
          </p:cNvPr>
          <p:cNvSpPr txBox="1"/>
          <p:nvPr/>
        </p:nvSpPr>
        <p:spPr>
          <a:xfrm>
            <a:off x="1270000" y="3505200"/>
            <a:ext cx="14960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패스트푸드 시장에서 나타나는 롯데리아 경쟁전략의 성과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648E-0476-2E71-E8F6-B8A0E569D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0E24662-EABC-3EB5-C8D7-259FAF25A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5987F92-D45C-04FB-F57B-04B79437C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id="{FEB1D4D1-A78E-7B23-C9F0-CC9A64205B0D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24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97632432-A8BC-79B4-19D2-430282F79DEF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전략의 결과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676BF61A-DFBE-5BA8-56C9-6907C380D963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차별화우위 전략의 결과</a:t>
            </a:r>
            <a:endParaRPr lang="ko-KR" sz="4266" b="0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pic>
        <p:nvPicPr>
          <p:cNvPr id="4" name="그림 3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083A04F-A73B-F33E-22FA-EB0E7FD1A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B1D757-6F53-DE03-FA3B-C65FCBAB3A46}"/>
              </a:ext>
            </a:extLst>
          </p:cNvPr>
          <p:cNvSpPr txBox="1"/>
          <p:nvPr/>
        </p:nvSpPr>
        <p:spPr>
          <a:xfrm>
            <a:off x="1270000" y="3505200"/>
            <a:ext cx="14960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패스트푸드 시장에서 나타나는 롯데리아 경쟁전략의 성과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1883D3-0348-28AD-24DB-EEF2F2A9EE0F}"/>
              </a:ext>
            </a:extLst>
          </p:cNvPr>
          <p:cNvSpPr txBox="1"/>
          <p:nvPr/>
        </p:nvSpPr>
        <p:spPr>
          <a:xfrm>
            <a:off x="6553200" y="5791200"/>
            <a:ext cx="1025858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K-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식재료를 담은 </a:t>
            </a:r>
            <a:r>
              <a:rPr lang="ko-KR" altLang="en-US" sz="24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신메뉴</a:t>
            </a:r>
            <a:endParaRPr lang="ko-KR" altLang="en-US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우이락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고추튀김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– 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출시 두 달 만에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90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만 개 판매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(2030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세대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55%)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불고기포텐버거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– 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출시 한 달 만에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55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만 개 판매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(2030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세대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64%)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EF580CF4-9564-C940-1200-5FD2926EF4D8}"/>
              </a:ext>
            </a:extLst>
          </p:cNvPr>
          <p:cNvSpPr/>
          <p:nvPr/>
        </p:nvSpPr>
        <p:spPr>
          <a:xfrm>
            <a:off x="1752600" y="5791200"/>
            <a:ext cx="4038600" cy="141983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2030</a:t>
            </a:r>
            <a:r>
              <a:rPr lang="ko-KR" altLang="en-US" sz="2400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세대에서 브랜드 인식 변화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1E3244-548A-69A9-157F-986ABD861EEB}"/>
              </a:ext>
            </a:extLst>
          </p:cNvPr>
          <p:cNvSpPr txBox="1"/>
          <p:nvPr/>
        </p:nvSpPr>
        <p:spPr>
          <a:xfrm>
            <a:off x="6553200" y="8662210"/>
            <a:ext cx="113538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크랩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r>
              <a:rPr lang="ko-KR" altLang="en-US" sz="24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얼라이브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버거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– 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출시 한 달 간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120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만 개 이상 판매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(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목표 판매량의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264%)</a:t>
            </a:r>
          </a:p>
          <a:p>
            <a:pPr>
              <a:lnSpc>
                <a:spcPct val="150000"/>
              </a:lnSpc>
            </a:pPr>
            <a:r>
              <a:rPr lang="ko-KR" altLang="en-US" sz="24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나폴리맛피아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r>
              <a:rPr lang="ko-KR" altLang="en-US" sz="24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모짜렐라버거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 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- 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출시 이후 석 달 간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400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만 개 이상 판매</a:t>
            </a: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30A947E7-4562-B5FA-730A-57F2DA600F79}"/>
              </a:ext>
            </a:extLst>
          </p:cNvPr>
          <p:cNvSpPr/>
          <p:nvPr/>
        </p:nvSpPr>
        <p:spPr>
          <a:xfrm>
            <a:off x="1752600" y="8552460"/>
            <a:ext cx="4038600" cy="141983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한정판매 이후 정식 메뉴로의 전환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AD56F-E76F-5CE8-6B91-632B93F1E02A}"/>
              </a:ext>
            </a:extLst>
          </p:cNvPr>
          <p:cNvSpPr txBox="1"/>
          <p:nvPr/>
        </p:nvSpPr>
        <p:spPr>
          <a:xfrm>
            <a:off x="1282700" y="12688006"/>
            <a:ext cx="1198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출처</a:t>
            </a:r>
            <a:r>
              <a:rPr lang="en-US" altLang="ko-KR" sz="2000" dirty="0"/>
              <a:t>: </a:t>
            </a:r>
            <a:r>
              <a:rPr lang="ko-KR" altLang="en-US" sz="2000" dirty="0" err="1"/>
              <a:t>데일리안</a:t>
            </a:r>
            <a:r>
              <a:rPr lang="en-US" altLang="ko-KR" sz="2000" dirty="0"/>
              <a:t>,</a:t>
            </a:r>
            <a:r>
              <a:rPr lang="ko-KR" altLang="en-US" sz="2000" dirty="0"/>
              <a:t> 연합뉴스</a:t>
            </a:r>
            <a:r>
              <a:rPr lang="en-US" altLang="ko-KR" sz="2000" dirty="0"/>
              <a:t>, </a:t>
            </a:r>
            <a:r>
              <a:rPr lang="ko-KR" altLang="en-US" sz="2000" dirty="0"/>
              <a:t>비즈니스포스트 </a:t>
            </a:r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1783659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055AD-EDED-128C-6C87-C13C67878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DFDDA85-DEEC-A507-E5DD-50E6E64DE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A257E10-6730-6E07-9420-32291614C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id="{6CAB0F37-0281-B849-2A49-54E7D0AEC174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25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17A674D9-8635-77DB-6362-855080852DC8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결론 및 제언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D284201A-0F41-3F37-EC77-8F42F18D132E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266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분석 결과에 기반한 전략적 제언</a:t>
            </a:r>
            <a:endParaRPr lang="ko-KR" sz="4266" b="0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pic>
        <p:nvPicPr>
          <p:cNvPr id="4" name="그림 3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A7C49C0-479F-18E3-C8D9-CDF04C2AC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6B611E-0A68-267A-2F86-4479BDE2BBF8}"/>
              </a:ext>
            </a:extLst>
          </p:cNvPr>
          <p:cNvSpPr txBox="1"/>
          <p:nvPr/>
        </p:nvSpPr>
        <p:spPr>
          <a:xfrm>
            <a:off x="1270000" y="3429000"/>
            <a:ext cx="1711960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현재 롯데리아는 가격 안정성을 전면에 내세우고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폐쇄형 유통망과 계열사 조달을 활용해 경쟁 브랜드가 따라오기 어려운 구조적 원가 우위를 구축하고 있음</a:t>
            </a: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10AE6C0A-138D-B80A-BEE0-A4E77E5A6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296601"/>
              </p:ext>
            </p:extLst>
          </p:nvPr>
        </p:nvGraphicFramePr>
        <p:xfrm>
          <a:off x="1828800" y="6434805"/>
          <a:ext cx="6400800" cy="24366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3178943696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643106644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4079539576"/>
                    </a:ext>
                  </a:extLst>
                </a:gridCol>
              </a:tblGrid>
              <a:tr h="6091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atin typeface="리아체 Regular" panose="020B0503000000000000" pitchFamily="50" charset="-127"/>
                          <a:ea typeface="리아체 Regular" panose="020B0503000000000000" pitchFamily="50" charset="-127"/>
                        </a:rPr>
                        <a:t>브랜드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atin typeface="리아체 Regular" panose="020B0503000000000000" pitchFamily="50" charset="-127"/>
                          <a:ea typeface="리아체 Regular" panose="020B0503000000000000" pitchFamily="50" charset="-127"/>
                        </a:rPr>
                        <a:t>명목 인상률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atin typeface="리아체 Regular" panose="020B0503000000000000" pitchFamily="50" charset="-127"/>
                          <a:ea typeface="리아체 Regular" panose="020B0503000000000000" pitchFamily="50" charset="-127"/>
                        </a:rPr>
                        <a:t>실질 인상률</a:t>
                      </a:r>
                      <a:r>
                        <a:rPr lang="en-US" altLang="ko-KR" sz="2000" dirty="0">
                          <a:latin typeface="리아체 Regular" panose="020B0503000000000000" pitchFamily="50" charset="-127"/>
                          <a:ea typeface="리아체 Regular" panose="020B0503000000000000" pitchFamily="50" charset="-127"/>
                        </a:rPr>
                        <a:t>(</a:t>
                      </a:r>
                      <a:r>
                        <a:rPr lang="ko-KR" altLang="en-US" sz="2000" dirty="0">
                          <a:latin typeface="리아체 Regular" panose="020B0503000000000000" pitchFamily="50" charset="-127"/>
                          <a:ea typeface="리아체 Regular" panose="020B0503000000000000" pitchFamily="50" charset="-127"/>
                        </a:rPr>
                        <a:t>물가 반영</a:t>
                      </a:r>
                      <a:r>
                        <a:rPr lang="en-US" altLang="ko-KR" sz="2000" dirty="0">
                          <a:latin typeface="리아체 Regular" panose="020B0503000000000000" pitchFamily="50" charset="-127"/>
                          <a:ea typeface="리아체 Regular" panose="020B0503000000000000" pitchFamily="50" charset="-127"/>
                        </a:rPr>
                        <a:t>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3468864"/>
                  </a:ext>
                </a:extLst>
              </a:tr>
              <a:tr h="6091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atin typeface="리아체 Regular" panose="020B0503000000000000" pitchFamily="50" charset="-127"/>
                          <a:ea typeface="리아체 Regular" panose="020B0503000000000000" pitchFamily="50" charset="-127"/>
                        </a:rPr>
                        <a:t>롯데리아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리아체 Regular" panose="020B0503000000000000" pitchFamily="50" charset="-127"/>
                          <a:ea typeface="리아체 Regular" panose="020B0503000000000000" pitchFamily="50" charset="-127"/>
                        </a:rPr>
                        <a:t>11.1</a:t>
                      </a:r>
                      <a:endParaRPr lang="ko-KR" altLang="en-US" sz="2000" dirty="0">
                        <a:latin typeface="리아체 Regular" panose="020B0503000000000000" pitchFamily="50" charset="-127"/>
                        <a:ea typeface="리아체 Regular" panose="020B0503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리아체 Regular" panose="020B0503000000000000" pitchFamily="50" charset="-127"/>
                          <a:ea typeface="리아체 Regular" panose="020B0503000000000000" pitchFamily="50" charset="-127"/>
                        </a:rPr>
                        <a:t>1.2</a:t>
                      </a:r>
                      <a:endParaRPr lang="ko-KR" altLang="en-US" sz="2000" dirty="0">
                        <a:latin typeface="리아체 Regular" panose="020B0503000000000000" pitchFamily="50" charset="-127"/>
                        <a:ea typeface="리아체 Regular" panose="020B0503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9929321"/>
                  </a:ext>
                </a:extLst>
              </a:tr>
              <a:tr h="6091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err="1">
                          <a:latin typeface="리아체 Regular" panose="020B0503000000000000" pitchFamily="50" charset="-127"/>
                          <a:ea typeface="리아체 Regular" panose="020B0503000000000000" pitchFamily="50" charset="-127"/>
                        </a:rPr>
                        <a:t>버거킹</a:t>
                      </a:r>
                      <a:endParaRPr lang="ko-KR" altLang="en-US" sz="2000" dirty="0">
                        <a:latin typeface="리아체 Regular" panose="020B0503000000000000" pitchFamily="50" charset="-127"/>
                        <a:ea typeface="리아체 Regular" panose="020B0503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리아체 Regular" panose="020B0503000000000000" pitchFamily="50" charset="-127"/>
                          <a:ea typeface="리아체 Regular" panose="020B0503000000000000" pitchFamily="50" charset="-127"/>
                        </a:rPr>
                        <a:t>12.5</a:t>
                      </a:r>
                      <a:endParaRPr lang="ko-KR" altLang="en-US" sz="2000" dirty="0">
                        <a:latin typeface="리아체 Regular" panose="020B0503000000000000" pitchFamily="50" charset="-127"/>
                        <a:ea typeface="리아체 Regular" panose="020B0503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리아체 Regular" panose="020B0503000000000000" pitchFamily="50" charset="-127"/>
                          <a:ea typeface="리아체 Regular" panose="020B0503000000000000" pitchFamily="50" charset="-127"/>
                        </a:rPr>
                        <a:t>2.6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1722922"/>
                  </a:ext>
                </a:extLst>
              </a:tr>
              <a:tr h="6091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err="1">
                          <a:latin typeface="리아체 Regular" panose="020B0503000000000000" pitchFamily="50" charset="-127"/>
                          <a:ea typeface="리아체 Regular" panose="020B0503000000000000" pitchFamily="50" charset="-127"/>
                        </a:rPr>
                        <a:t>맘스터치</a:t>
                      </a:r>
                      <a:endParaRPr lang="ko-KR" altLang="en-US" sz="2000" dirty="0">
                        <a:latin typeface="리아체 Regular" panose="020B0503000000000000" pitchFamily="50" charset="-127"/>
                        <a:ea typeface="리아체 Regular" panose="020B0503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리아체 Regular" panose="020B0503000000000000" pitchFamily="50" charset="-127"/>
                          <a:ea typeface="리아체 Regular" panose="020B0503000000000000" pitchFamily="50" charset="-127"/>
                        </a:rPr>
                        <a:t>14.0</a:t>
                      </a:r>
                      <a:endParaRPr lang="ko-KR" altLang="en-US" sz="2000" dirty="0">
                        <a:latin typeface="리아체 Regular" panose="020B0503000000000000" pitchFamily="50" charset="-127"/>
                        <a:ea typeface="리아체 Regular" panose="020B0503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리아체 Regular" panose="020B0503000000000000" pitchFamily="50" charset="-127"/>
                          <a:ea typeface="리아체 Regular" panose="020B0503000000000000" pitchFamily="50" charset="-127"/>
                        </a:rPr>
                        <a:t>4.1</a:t>
                      </a:r>
                      <a:endParaRPr lang="ko-KR" altLang="en-US" sz="2000" dirty="0">
                        <a:latin typeface="리아체 Regular" panose="020B0503000000000000" pitchFamily="50" charset="-127"/>
                        <a:ea typeface="리아체 Regular" panose="020B0503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222430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08CBA32-6075-66D0-1AB0-9F138D0A6394}"/>
              </a:ext>
            </a:extLst>
          </p:cNvPr>
          <p:cNvSpPr txBox="1"/>
          <p:nvPr/>
        </p:nvSpPr>
        <p:spPr>
          <a:xfrm>
            <a:off x="6934200" y="5976987"/>
            <a:ext cx="1524000" cy="5155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(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단위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: %)</a:t>
            </a:r>
            <a:endParaRPr lang="ko-KR" altLang="en-US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pic>
        <p:nvPicPr>
          <p:cNvPr id="3074" name="Picture 2" descr="Food Supply Chain">
            <a:extLst>
              <a:ext uri="{FF2B5EF4-FFF2-40B4-BE49-F238E27FC236}">
                <a16:creationId xmlns:a16="http://schemas.microsoft.com/office/drawing/2014/main" id="{D7E15C8F-D203-90B5-94B8-B71E31FBD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4800" y="3140332"/>
            <a:ext cx="5029200" cy="880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040686-74CD-011C-F5F0-166F4C9AF0DB}"/>
              </a:ext>
            </a:extLst>
          </p:cNvPr>
          <p:cNvSpPr txBox="1"/>
          <p:nvPr/>
        </p:nvSpPr>
        <p:spPr>
          <a:xfrm>
            <a:off x="9660636" y="8581479"/>
            <a:ext cx="74676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경쟁 브랜드 대비 낮은 실질 인상률이 가격 민감도가 높은 소비자들에게 강력한 장점으로 작용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22C968-BA4A-27D3-92E6-0FE1D2D23831}"/>
              </a:ext>
            </a:extLst>
          </p:cNvPr>
          <p:cNvSpPr txBox="1"/>
          <p:nvPr/>
        </p:nvSpPr>
        <p:spPr>
          <a:xfrm>
            <a:off x="9639300" y="6434805"/>
            <a:ext cx="8991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롯데리아는 롯데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GRS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의 유통망을 통해 모든 원재료를 가맹점에 전달하는 폐쇄형 구조로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대중형 저가 전략을 사용하여 물가 상승에 따른 가격 인상률을 억제함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EE694A-344C-E7FF-E6C1-73F8ECFD4184}"/>
              </a:ext>
            </a:extLst>
          </p:cNvPr>
          <p:cNvSpPr txBox="1"/>
          <p:nvPr/>
        </p:nvSpPr>
        <p:spPr>
          <a:xfrm>
            <a:off x="1282700" y="12688006"/>
            <a:ext cx="635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출처</a:t>
            </a:r>
            <a:r>
              <a:rPr lang="en-US" altLang="ko-KR" sz="2000" dirty="0"/>
              <a:t>: </a:t>
            </a:r>
            <a:r>
              <a:rPr lang="ko-KR" altLang="en-US" sz="2000" dirty="0"/>
              <a:t>소비자물가지수</a:t>
            </a:r>
            <a:r>
              <a:rPr lang="en-US" altLang="ko-KR" sz="2000" dirty="0"/>
              <a:t>(CPI)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51205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555D8-0193-5D80-78B6-842FFFC71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E57A97A-4D8E-50DB-3EEF-8960DC74D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AC8D31C-D4EE-9F44-8719-5963EB055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id="{03269B66-FB09-9993-2534-9772FFCF4EAB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26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11F36D77-E900-90B1-D054-91C18D459918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결론 및 제언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2F5A2ADF-2C44-E43A-019A-CC0A3DDCDE84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266" b="0" i="0" u="none" strike="noStrike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전략적 제언 </a:t>
            </a:r>
            <a:r>
              <a:rPr lang="en-US" altLang="ko-KR" sz="4266" b="0" i="0" u="none" strike="noStrike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– </a:t>
            </a:r>
            <a:r>
              <a:rPr lang="ko-KR" altLang="en-US" sz="4266" b="0" i="0" u="none" strike="noStrike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롯데그룹을 통한 차별화</a:t>
            </a:r>
            <a:endParaRPr lang="ko-KR" sz="4266" b="0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pic>
        <p:nvPicPr>
          <p:cNvPr id="4" name="그림 3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1E0FE3-EE98-194F-0457-7C65ADA40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998C77-9D36-C1E6-8633-2ABA5D8B0DE1}"/>
              </a:ext>
            </a:extLst>
          </p:cNvPr>
          <p:cNvSpPr txBox="1"/>
          <p:nvPr/>
        </p:nvSpPr>
        <p:spPr>
          <a:xfrm>
            <a:off x="1282700" y="3250550"/>
            <a:ext cx="18999200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롯데리아는 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L.POINT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를 통해 그룹의 계열사들과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30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롯데잇츠를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통해 롯데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GRS 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내의 식음료 브랜드들과 포인트를 공유하고 소비자들에게 혜택을 주지만</a:t>
            </a:r>
            <a:r>
              <a:rPr lang="en-US" altLang="ko-KR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경쟁사로의 전환을 막을 만큼 치명적으로 작용하지 않음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1C560A4F-CE75-F9DB-B914-9B70796973C7}"/>
              </a:ext>
            </a:extLst>
          </p:cNvPr>
          <p:cNvGrpSpPr/>
          <p:nvPr/>
        </p:nvGrpSpPr>
        <p:grpSpPr>
          <a:xfrm>
            <a:off x="1524000" y="5281537"/>
            <a:ext cx="8137355" cy="5605001"/>
            <a:chOff x="1873067" y="5400000"/>
            <a:chExt cx="10947133" cy="6635992"/>
          </a:xfrm>
        </p:grpSpPr>
        <p:pic>
          <p:nvPicPr>
            <p:cNvPr id="15" name="그림 14" descr="텍스트, 스크린샷, 폰트, 번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0DD3D19A-46F3-BD27-36E5-8630AC403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23"/>
            <a:stretch>
              <a:fillRect/>
            </a:stretch>
          </p:blipFill>
          <p:spPr>
            <a:xfrm>
              <a:off x="1873067" y="5400000"/>
              <a:ext cx="3600000" cy="6635992"/>
            </a:xfrm>
            <a:prstGeom prst="rect">
              <a:avLst/>
            </a:prstGeom>
          </p:spPr>
        </p:pic>
        <p:pic>
          <p:nvPicPr>
            <p:cNvPr id="21" name="그림 20" descr="텍스트, 스크린샷, 폰트,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06354DE-6804-1F9B-CD82-77B674D9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22"/>
            <a:stretch>
              <a:fillRect/>
            </a:stretch>
          </p:blipFill>
          <p:spPr>
            <a:xfrm>
              <a:off x="4296711" y="5400000"/>
              <a:ext cx="3600000" cy="6612612"/>
            </a:xfrm>
            <a:prstGeom prst="rect">
              <a:avLst/>
            </a:prstGeom>
          </p:spPr>
        </p:pic>
        <p:pic>
          <p:nvPicPr>
            <p:cNvPr id="23" name="그림 22" descr="텍스트, 스크린샷, 폰트, 번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9623DB8-8BCE-8EDE-F258-E16DD97A0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6"/>
            <a:stretch>
              <a:fillRect/>
            </a:stretch>
          </p:blipFill>
          <p:spPr>
            <a:xfrm>
              <a:off x="6951198" y="5400000"/>
              <a:ext cx="3600000" cy="6554655"/>
            </a:xfrm>
            <a:prstGeom prst="rect">
              <a:avLst/>
            </a:prstGeom>
          </p:spPr>
        </p:pic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A804AF02-D8FC-9018-4A5D-399B85F42577}"/>
                </a:ext>
              </a:extLst>
            </p:cNvPr>
            <p:cNvGrpSpPr/>
            <p:nvPr/>
          </p:nvGrpSpPr>
          <p:grpSpPr>
            <a:xfrm>
              <a:off x="9220200" y="5400000"/>
              <a:ext cx="3600000" cy="6550565"/>
              <a:chOff x="9220200" y="5525292"/>
              <a:chExt cx="3600000" cy="6550565"/>
            </a:xfrm>
          </p:grpSpPr>
          <p:pic>
            <p:nvPicPr>
              <p:cNvPr id="25" name="그림 24" descr="텍스트, 스크린샷, 폰트, 번호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C115883D-6EB7-9215-19F5-38AA1C4A7D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918"/>
              <a:stretch>
                <a:fillRect/>
              </a:stretch>
            </p:blipFill>
            <p:spPr>
              <a:xfrm>
                <a:off x="9220200" y="5525292"/>
                <a:ext cx="3600000" cy="6550565"/>
              </a:xfrm>
              <a:prstGeom prst="rect">
                <a:avLst/>
              </a:prstGeom>
            </p:spPr>
          </p:pic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2DB6B8C6-EA96-ED03-82A4-6C248566CC90}"/>
                  </a:ext>
                </a:extLst>
              </p:cNvPr>
              <p:cNvSpPr/>
              <p:nvPr/>
            </p:nvSpPr>
            <p:spPr>
              <a:xfrm>
                <a:off x="12649200" y="6172200"/>
                <a:ext cx="171000" cy="13334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pic>
        <p:nvPicPr>
          <p:cNvPr id="2050" name="Picture 2" descr="롯데지알에스, 브랜드 통합 앱 '롯데잇츠' 론칭 - 전자신문">
            <a:extLst>
              <a:ext uri="{FF2B5EF4-FFF2-40B4-BE49-F238E27FC236}">
                <a16:creationId xmlns:a16="http://schemas.microsoft.com/office/drawing/2014/main" id="{C99B366D-4243-6309-3D80-CFF2950D2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563" y="5165249"/>
            <a:ext cx="4158911" cy="56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D471384-7043-8D3D-3147-526B7D7BC886}"/>
              </a:ext>
            </a:extLst>
          </p:cNvPr>
          <p:cNvSpPr/>
          <p:nvPr/>
        </p:nvSpPr>
        <p:spPr>
          <a:xfrm>
            <a:off x="16340243" y="7201960"/>
            <a:ext cx="5627496" cy="27335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롯데 계열사 이용 고객의 패스트푸드 시장에서의 전환 비용을 높이기 위한 전략이 필요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C6923B-572D-E1D6-90BF-8CCC407F0B01}"/>
              </a:ext>
            </a:extLst>
          </p:cNvPr>
          <p:cNvSpPr txBox="1"/>
          <p:nvPr/>
        </p:nvSpPr>
        <p:spPr>
          <a:xfrm>
            <a:off x="2220987" y="11169910"/>
            <a:ext cx="5330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L.POINT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–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혜택이 크지 않아 고객의 선택에 영향을 크게 주지 못함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B97AD2-854D-E410-A11B-C7879D0A9E33}"/>
              </a:ext>
            </a:extLst>
          </p:cNvPr>
          <p:cNvSpPr txBox="1"/>
          <p:nvPr/>
        </p:nvSpPr>
        <p:spPr>
          <a:xfrm>
            <a:off x="9634918" y="11166275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롯데잇츠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–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롯데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GRS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의 브랜드만 포함하는 만큼 제한적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F2778D-8CC2-90D0-C3B1-0F6154D7FD5B}"/>
              </a:ext>
            </a:extLst>
          </p:cNvPr>
          <p:cNvSpPr txBox="1"/>
          <p:nvPr/>
        </p:nvSpPr>
        <p:spPr>
          <a:xfrm>
            <a:off x="1282700" y="12688006"/>
            <a:ext cx="7099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출처</a:t>
            </a:r>
            <a:r>
              <a:rPr lang="en-US" altLang="ko-KR" sz="2000" dirty="0"/>
              <a:t>: LPOINT</a:t>
            </a:r>
            <a:r>
              <a:rPr lang="ko-KR" altLang="en-US" sz="2000" dirty="0"/>
              <a:t> 앱 내 이미지</a:t>
            </a:r>
            <a:r>
              <a:rPr lang="en-US" altLang="ko-KR" sz="2000" dirty="0"/>
              <a:t>,</a:t>
            </a:r>
            <a:r>
              <a:rPr lang="ko-KR" altLang="en-US" sz="2000" dirty="0"/>
              <a:t> 전자신문</a:t>
            </a:r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399504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DED6B-BB65-B4B9-772F-721AE7D0F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22497AF-F0E2-FB40-6BD5-6A228CDA1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5FCFB78-3E6A-54E9-C73A-976DDD7DD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id="{1853B755-A15E-4CCA-F19C-814AA6457097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26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78ACCD6C-95CB-7151-2E35-DB47D38A018F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결론 및 제언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07B82AE3-0422-0B9A-2B76-331A39F61B71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266" b="0" i="0" u="none" strike="noStrike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전략적 제언 </a:t>
            </a:r>
            <a:r>
              <a:rPr lang="en-US" altLang="ko-KR" sz="4266" b="0" i="0" u="none" strike="noStrike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– </a:t>
            </a:r>
            <a:r>
              <a:rPr lang="ko-KR" altLang="en-US" sz="4266" b="0" i="0" u="none" strike="noStrike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롯데그룹을 통한 차별화</a:t>
            </a:r>
            <a:endParaRPr lang="ko-KR" sz="4266" b="0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pic>
        <p:nvPicPr>
          <p:cNvPr id="4" name="그림 3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7F1F6DF-F4E3-E442-D851-A76BBBD8E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8287D4-5C3B-1F74-C310-8D8CDE9E6F2A}"/>
              </a:ext>
            </a:extLst>
          </p:cNvPr>
          <p:cNvSpPr txBox="1"/>
          <p:nvPr/>
        </p:nvSpPr>
        <p:spPr>
          <a:xfrm>
            <a:off x="1270000" y="3505200"/>
            <a:ext cx="1899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롯데 계열사 이용 고객을 보다 직접적으로 롯데리아로 유도할 수 있는 전략을 제안함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0E666102-71AB-097E-4A71-4B01F52724A8}"/>
              </a:ext>
            </a:extLst>
          </p:cNvPr>
          <p:cNvSpPr/>
          <p:nvPr/>
        </p:nvSpPr>
        <p:spPr>
          <a:xfrm>
            <a:off x="3413706" y="5458549"/>
            <a:ext cx="4267200" cy="124260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latin typeface="리아체 Regular" panose="020B0600000101010101" charset="-127"/>
                <a:ea typeface="리아체 Regular" panose="020B0600000101010101" charset="-127"/>
              </a:rPr>
              <a:t>롯데 계열사 이용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A2191B59-915C-AFD7-7D76-21813B9350EF}"/>
              </a:ext>
            </a:extLst>
          </p:cNvPr>
          <p:cNvSpPr/>
          <p:nvPr/>
        </p:nvSpPr>
        <p:spPr>
          <a:xfrm>
            <a:off x="11137900" y="5465133"/>
            <a:ext cx="4267200" cy="124260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latin typeface="리아체 Regular" panose="020B0600000101010101" charset="-127"/>
                <a:ea typeface="리아체 Regular" panose="020B0600000101010101" charset="-127"/>
              </a:rPr>
              <a:t>롯데리아 이용 시 혜택</a:t>
            </a:r>
            <a:endParaRPr lang="en-US" altLang="ko-KR" sz="2000" dirty="0">
              <a:latin typeface="리아체 Regular" panose="020B0600000101010101" charset="-127"/>
              <a:ea typeface="리아체 Regular" panose="020B0600000101010101" charset="-127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C4BBFB5F-D1BE-39F0-6037-38D4B759950F}"/>
              </a:ext>
            </a:extLst>
          </p:cNvPr>
          <p:cNvSpPr/>
          <p:nvPr/>
        </p:nvSpPr>
        <p:spPr>
          <a:xfrm>
            <a:off x="1294102" y="7340322"/>
            <a:ext cx="2520000" cy="252000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0CD48006-D88C-B5F8-A817-EDB517FE1FC3}"/>
              </a:ext>
            </a:extLst>
          </p:cNvPr>
          <p:cNvSpPr/>
          <p:nvPr/>
        </p:nvSpPr>
        <p:spPr>
          <a:xfrm>
            <a:off x="6810956" y="7321661"/>
            <a:ext cx="2520000" cy="252000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85ED3D9A-687C-519E-9C89-C9C95608C125}"/>
              </a:ext>
            </a:extLst>
          </p:cNvPr>
          <p:cNvSpPr/>
          <p:nvPr/>
        </p:nvSpPr>
        <p:spPr>
          <a:xfrm>
            <a:off x="4070350" y="7321662"/>
            <a:ext cx="2520000" cy="252000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09BE73-FF08-D603-2680-0555B8846F0C}"/>
              </a:ext>
            </a:extLst>
          </p:cNvPr>
          <p:cNvSpPr txBox="1"/>
          <p:nvPr/>
        </p:nvSpPr>
        <p:spPr>
          <a:xfrm>
            <a:off x="10299700" y="7610456"/>
            <a:ext cx="5943600" cy="1899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계열사 이용 시 롯데리아 할인 쿠폰 지급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등 롯데리아로의 직접적인 유도 전략을 통해 패스트푸드 시장 내로의 진입 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+ </a:t>
            </a:r>
            <a:r>
              <a:rPr lang="ko-KR" altLang="en-US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롯데리아의 이용을 함께 유도</a:t>
            </a:r>
            <a:endParaRPr lang="en-US" altLang="ko-KR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9" name="사각형: 둥근 대각선 방향 모서리 18">
            <a:extLst>
              <a:ext uri="{FF2B5EF4-FFF2-40B4-BE49-F238E27FC236}">
                <a16:creationId xmlns:a16="http://schemas.microsoft.com/office/drawing/2014/main" id="{3EB829E4-B37C-09ED-E320-3894F7016883}"/>
              </a:ext>
            </a:extLst>
          </p:cNvPr>
          <p:cNvSpPr/>
          <p:nvPr/>
        </p:nvSpPr>
        <p:spPr>
          <a:xfrm>
            <a:off x="17793652" y="5907079"/>
            <a:ext cx="4267200" cy="2206641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000" dirty="0">
                <a:latin typeface="리아체 Regular" panose="020B0600000101010101" charset="-127"/>
                <a:ea typeface="리아체 Regular" panose="020B0600000101010101" charset="-127"/>
              </a:rPr>
              <a:t>전환 비용이 작은 햄버거 산업에서 고객의 충성도를 높일 수 있는 </a:t>
            </a:r>
            <a:r>
              <a:rPr lang="ko-KR" altLang="en-US" sz="2000" dirty="0" err="1">
                <a:latin typeface="리아체 Regular" panose="020B0600000101010101" charset="-127"/>
                <a:ea typeface="리아체 Regular" panose="020B0600000101010101" charset="-127"/>
              </a:rPr>
              <a:t>락인</a:t>
            </a:r>
            <a:r>
              <a:rPr lang="en-US" altLang="ko-KR" sz="2000" dirty="0">
                <a:latin typeface="리아체 Regular" panose="020B0600000101010101" charset="-127"/>
                <a:ea typeface="리아체 Regular" panose="020B0600000101010101" charset="-127"/>
              </a:rPr>
              <a:t>(Lock-in) </a:t>
            </a:r>
            <a:r>
              <a:rPr lang="ko-KR" altLang="en-US" sz="2000" dirty="0">
                <a:latin typeface="리아체 Regular" panose="020B0600000101010101" charset="-127"/>
                <a:ea typeface="리아체 Regular" panose="020B0600000101010101" charset="-127"/>
              </a:rPr>
              <a:t>효과</a:t>
            </a:r>
          </a:p>
        </p:txBody>
      </p:sp>
    </p:spTree>
    <p:extLst>
      <p:ext uri="{BB962C8B-B14F-4D97-AF65-F5344CB8AC3E}">
        <p14:creationId xmlns:p14="http://schemas.microsoft.com/office/powerpoint/2010/main" val="212246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DA581-5549-C6F2-CC17-621F2CEC6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143D6D4-A0DD-D12A-6531-DDEF416CA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5F55998-B89F-11CF-CB22-9639329DD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82DAB90F-1BD2-F732-2BAF-BA141899A684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3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8FB053A-5925-FB1F-DD3D-A41031583AEF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기업 소개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5C431460-96BF-3CB0-3DA1-01D0CC93F889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4266" b="1" i="0" u="none" strike="noStrike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롯데</a:t>
            </a:r>
            <a:r>
              <a:rPr lang="en-US" altLang="ko-KR" sz="4266" b="1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GRS - </a:t>
            </a:r>
            <a:r>
              <a:rPr lang="ko-KR" altLang="en-US" sz="4266" b="1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롯데리아</a:t>
            </a:r>
            <a:endParaRPr lang="ko-KR" sz="4266" b="1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pic>
        <p:nvPicPr>
          <p:cNvPr id="5" name="그림 4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43E16A8-1A8D-DC34-C42A-10F8DF89E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299CC1-BEE7-ED75-7743-D5EF23769845}"/>
              </a:ext>
            </a:extLst>
          </p:cNvPr>
          <p:cNvSpPr txBox="1"/>
          <p:nvPr/>
        </p:nvSpPr>
        <p:spPr>
          <a:xfrm>
            <a:off x="1282700" y="3171447"/>
            <a:ext cx="15024100" cy="1842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6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롯데</a:t>
            </a:r>
            <a:r>
              <a:rPr lang="en-US" altLang="ko-KR" sz="26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GRS</a:t>
            </a:r>
            <a:r>
              <a:rPr lang="ko-KR" altLang="en-US" sz="26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는 원재료 조달부터 매장 운영</a:t>
            </a:r>
            <a:r>
              <a:rPr lang="en-US" altLang="ko-KR" sz="26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26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폐기 및 재활용에 이르기까지 식음료 외식 산업 전 과정을 아우르는 가치사슬을 구축하고 있는 기업임</a:t>
            </a:r>
          </a:p>
          <a:p>
            <a:pPr>
              <a:lnSpc>
                <a:spcPct val="150000"/>
              </a:lnSpc>
            </a:pPr>
            <a:endParaRPr lang="ko-KR" altLang="en-US" sz="26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CCAC9800-D3D1-9D8D-9210-0FDB0910C5B7}"/>
              </a:ext>
            </a:extLst>
          </p:cNvPr>
          <p:cNvGrpSpPr/>
          <p:nvPr/>
        </p:nvGrpSpPr>
        <p:grpSpPr>
          <a:xfrm>
            <a:off x="9144000" y="4980226"/>
            <a:ext cx="13609938" cy="7358587"/>
            <a:chOff x="1270000" y="4740159"/>
            <a:chExt cx="13609938" cy="7358587"/>
          </a:xfrm>
        </p:grpSpPr>
        <p:graphicFrame>
          <p:nvGraphicFramePr>
            <p:cNvPr id="15" name="다이어그램 14">
              <a:extLst>
                <a:ext uri="{FF2B5EF4-FFF2-40B4-BE49-F238E27FC236}">
                  <a16:creationId xmlns:a16="http://schemas.microsoft.com/office/drawing/2014/main" id="{D846D0C4-6250-90C9-1968-AAE083CF613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79713299"/>
                </p:ext>
              </p:extLst>
            </p:nvPr>
          </p:nvGraphicFramePr>
          <p:xfrm>
            <a:off x="1270000" y="5867400"/>
            <a:ext cx="13609938" cy="623134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A27518-C3F8-BA65-4920-FCAF25499AE3}"/>
                </a:ext>
              </a:extLst>
            </p:cNvPr>
            <p:cNvSpPr txBox="1"/>
            <p:nvPr/>
          </p:nvSpPr>
          <p:spPr>
            <a:xfrm>
              <a:off x="1270000" y="4740159"/>
              <a:ext cx="9448800" cy="977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롯데리아는 롯데</a:t>
              </a:r>
              <a:r>
                <a:rPr lang="en-US" altLang="ko-KR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GRS</a:t>
              </a:r>
              <a:r>
                <a:rPr lang="ko-KR" altLang="en-US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의 전체 매출의 </a:t>
              </a:r>
              <a:r>
                <a:rPr lang="en-US" altLang="ko-KR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70~80%</a:t>
              </a:r>
              <a:r>
                <a:rPr lang="ko-KR" altLang="en-US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를 책임지는 주력 브랜드로</a:t>
              </a:r>
              <a:r>
                <a:rPr lang="en-US" altLang="ko-KR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, 2020</a:t>
              </a:r>
              <a:r>
                <a:rPr lang="ko-KR" altLang="en-US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년대에 들어서면서 대대적인 리브랜딩으로 경쟁력 회복 및 수익성 개선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BEC48833-24F2-7C6F-C60C-DC98F49E8054}"/>
              </a:ext>
            </a:extLst>
          </p:cNvPr>
          <p:cNvGrpSpPr/>
          <p:nvPr/>
        </p:nvGrpSpPr>
        <p:grpSpPr>
          <a:xfrm>
            <a:off x="1447800" y="5360545"/>
            <a:ext cx="6515100" cy="5813655"/>
            <a:chOff x="16459200" y="4142487"/>
            <a:chExt cx="6515100" cy="581365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FD2DCF-8A52-BED6-18A3-C49AB7CAF502}"/>
                </a:ext>
              </a:extLst>
            </p:cNvPr>
            <p:cNvSpPr txBox="1"/>
            <p:nvPr/>
          </p:nvSpPr>
          <p:spPr>
            <a:xfrm>
              <a:off x="18389600" y="5737137"/>
              <a:ext cx="4343400" cy="977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ko-KR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1979</a:t>
              </a:r>
              <a:r>
                <a:rPr lang="ko-KR" altLang="en-US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년</a:t>
              </a:r>
              <a:r>
                <a:rPr lang="en-US" altLang="ko-KR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,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국내 최초 햄버거 프랜차이즈 설립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7B8E6D-CEDC-8344-FD3C-1C81179DCDD5}"/>
                </a:ext>
              </a:extLst>
            </p:cNvPr>
            <p:cNvSpPr txBox="1"/>
            <p:nvPr/>
          </p:nvSpPr>
          <p:spPr>
            <a:xfrm>
              <a:off x="18389600" y="7489737"/>
              <a:ext cx="4584700" cy="977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점포 수 </a:t>
              </a:r>
              <a:r>
                <a:rPr lang="en-US" altLang="ko-KR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1,634</a:t>
              </a:r>
              <a:r>
                <a:rPr lang="ko-KR" altLang="en-US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점</a:t>
              </a:r>
              <a:endPara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endParaRPr>
            </a:p>
            <a:p>
              <a:pPr algn="l">
                <a:lnSpc>
                  <a:spcPct val="150000"/>
                </a:lnSpc>
              </a:pPr>
              <a:r>
                <a:rPr lang="ko-KR" altLang="en-US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국내 </a:t>
              </a:r>
              <a:r>
                <a:rPr lang="en-US" altLang="ko-KR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1,323</a:t>
              </a:r>
              <a:r>
                <a:rPr lang="ko-KR" altLang="en-US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점</a:t>
              </a:r>
              <a:r>
                <a:rPr lang="en-US" altLang="ko-KR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 / </a:t>
              </a:r>
              <a:r>
                <a:rPr lang="ko-KR" altLang="en-US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해외 </a:t>
              </a:r>
              <a:r>
                <a:rPr lang="en-US" altLang="ko-KR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311</a:t>
              </a:r>
              <a:r>
                <a:rPr lang="ko-KR" altLang="en-US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점 점포 보유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F10311B-400F-6755-698E-2E99AB6A6013}"/>
                </a:ext>
              </a:extLst>
            </p:cNvPr>
            <p:cNvSpPr txBox="1"/>
            <p:nvPr/>
          </p:nvSpPr>
          <p:spPr>
            <a:xfrm>
              <a:off x="18389600" y="8978951"/>
              <a:ext cx="3581400" cy="977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해외 </a:t>
              </a:r>
              <a:r>
                <a:rPr lang="en-US" altLang="ko-KR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4</a:t>
              </a:r>
              <a:r>
                <a:rPr lang="ko-KR" altLang="en-US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개 국가</a:t>
              </a:r>
              <a:endPara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endParaRPr>
            </a:p>
            <a:p>
              <a:pPr algn="l">
                <a:lnSpc>
                  <a:spcPct val="150000"/>
                </a:lnSpc>
              </a:pPr>
              <a:r>
                <a:rPr lang="ko-KR" altLang="en-US" sz="2000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진출 및 확대 추진</a:t>
              </a:r>
            </a:p>
          </p:txBody>
        </p:sp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8A340B2A-19E6-3D62-1A34-EC50DC28F0EF}"/>
                </a:ext>
              </a:extLst>
            </p:cNvPr>
            <p:cNvSpPr/>
            <p:nvPr/>
          </p:nvSpPr>
          <p:spPr>
            <a:xfrm>
              <a:off x="16459200" y="5818255"/>
              <a:ext cx="1447800" cy="49815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설립</a:t>
              </a:r>
            </a:p>
          </p:txBody>
        </p:sp>
        <p:sp>
          <p:nvSpPr>
            <p:cNvPr id="26" name="사각형: 둥근 모서리 25">
              <a:extLst>
                <a:ext uri="{FF2B5EF4-FFF2-40B4-BE49-F238E27FC236}">
                  <a16:creationId xmlns:a16="http://schemas.microsoft.com/office/drawing/2014/main" id="{FFD6967D-470A-68EC-A8AD-52B564C3E263}"/>
                </a:ext>
              </a:extLst>
            </p:cNvPr>
            <p:cNvSpPr/>
            <p:nvPr/>
          </p:nvSpPr>
          <p:spPr>
            <a:xfrm>
              <a:off x="16459200" y="7489737"/>
              <a:ext cx="1447800" cy="49815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규모</a:t>
              </a:r>
            </a:p>
          </p:txBody>
        </p:sp>
        <p:sp>
          <p:nvSpPr>
            <p:cNvPr id="27" name="사각형: 둥근 모서리 26">
              <a:extLst>
                <a:ext uri="{FF2B5EF4-FFF2-40B4-BE49-F238E27FC236}">
                  <a16:creationId xmlns:a16="http://schemas.microsoft.com/office/drawing/2014/main" id="{B69F6C60-AE48-66A6-B8DE-EFED7B7A2A96}"/>
                </a:ext>
              </a:extLst>
            </p:cNvPr>
            <p:cNvSpPr/>
            <p:nvPr/>
          </p:nvSpPr>
          <p:spPr>
            <a:xfrm>
              <a:off x="16459200" y="9058535"/>
              <a:ext cx="1447800" cy="49815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>
                  <a:latin typeface="리아체 Regular" panose="020B0503000000000000" pitchFamily="50" charset="-127"/>
                  <a:ea typeface="리아체 Regular" panose="020B0503000000000000" pitchFamily="50" charset="-127"/>
                </a:rPr>
                <a:t>글로벌</a:t>
              </a:r>
              <a:endParaRPr lang="ko-KR" altLang="en-US" dirty="0">
                <a:latin typeface="리아체 Regular" panose="020B0503000000000000" pitchFamily="50" charset="-127"/>
                <a:ea typeface="리아체 Regular" panose="020B0503000000000000" pitchFamily="50" charset="-127"/>
              </a:endParaRPr>
            </a:p>
          </p:txBody>
        </p:sp>
        <p:pic>
          <p:nvPicPr>
            <p:cNvPr id="29" name="그림 28" descr="폰트, 로고, 그래픽, 텍스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4DE40A70-D02E-2FB5-217B-9ADC7024E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068215" y="4142487"/>
              <a:ext cx="4191585" cy="85737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0ED3BD4-BA97-B193-2232-E9BF4C0B4E5C}"/>
              </a:ext>
            </a:extLst>
          </p:cNvPr>
          <p:cNvSpPr txBox="1"/>
          <p:nvPr/>
        </p:nvSpPr>
        <p:spPr>
          <a:xfrm>
            <a:off x="1282700" y="12688006"/>
            <a:ext cx="635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출처</a:t>
            </a:r>
            <a:r>
              <a:rPr lang="en-US" altLang="ko-KR" sz="2000" dirty="0"/>
              <a:t>: </a:t>
            </a:r>
            <a:r>
              <a:rPr lang="ko-KR" altLang="en-US" sz="2000" dirty="0"/>
              <a:t>롯데</a:t>
            </a:r>
            <a:r>
              <a:rPr lang="en-US" altLang="ko-KR" sz="2000" dirty="0"/>
              <a:t>GRS </a:t>
            </a:r>
            <a:r>
              <a:rPr lang="ko-KR" altLang="en-US" sz="2000" dirty="0"/>
              <a:t>지속가능경영보고서</a:t>
            </a:r>
            <a:r>
              <a:rPr lang="en-US" altLang="ko-KR" sz="2000" dirty="0"/>
              <a:t>(2024)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75315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00" y="-113848"/>
            <a:ext cx="10058400" cy="1507399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820400" y="5638800"/>
            <a:ext cx="12839700" cy="2971800"/>
          </a:xfrm>
          <a:prstGeom prst="rect">
            <a:avLst/>
          </a:prstGeom>
        </p:spPr>
        <p:txBody>
          <a:bodyPr lIns="0" tIns="55032" rIns="0" bIns="0" rtlCol="0" anchor="t"/>
          <a:lstStyle/>
          <a:p>
            <a:pPr lvl="0" algn="ctr">
              <a:lnSpc>
                <a:spcPct val="107899"/>
              </a:lnSpc>
            </a:pPr>
            <a:r>
              <a:rPr lang="en-US" altLang="ko-KR" sz="10000" spc="-433" dirty="0">
                <a:solidFill>
                  <a:srgbClr val="FFFFFF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Q&amp;A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CCB434-5874-5A14-A6B1-31C781ADB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5079D8-A334-E56A-E114-14FC16EF432C}"/>
              </a:ext>
            </a:extLst>
          </p:cNvPr>
          <p:cNvSpPr txBox="1"/>
          <p:nvPr/>
        </p:nvSpPr>
        <p:spPr>
          <a:xfrm>
            <a:off x="10820400" y="5638800"/>
            <a:ext cx="12839700" cy="2971800"/>
          </a:xfrm>
          <a:prstGeom prst="rect">
            <a:avLst/>
          </a:prstGeom>
        </p:spPr>
        <p:txBody>
          <a:bodyPr lIns="0" tIns="55032" rIns="0" bIns="0" rtlCol="0" anchor="t"/>
          <a:lstStyle/>
          <a:p>
            <a:pPr lvl="0" algn="ctr">
              <a:lnSpc>
                <a:spcPct val="107899"/>
              </a:lnSpc>
            </a:pPr>
            <a:r>
              <a:rPr lang="ko-KR" altLang="en-US" sz="10000" spc="-433" dirty="0">
                <a:solidFill>
                  <a:srgbClr val="FFFFFF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감사합니다</a:t>
            </a:r>
            <a:endParaRPr lang="en-US" altLang="ko-KR" sz="10000" spc="-433" dirty="0">
              <a:solidFill>
                <a:srgbClr val="FFFFFF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BDB0922-9A40-FE23-0582-736800E48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763"/>
            <a:ext cx="10053637" cy="1494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934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0F36D-B74E-6044-6C53-4BBFC1F0A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3B26FB1-214D-7785-784B-101D44678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5B696CB-E136-42D5-9C1F-4916D8567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id="{FA7F3D4D-CC91-A66F-A362-FC88CBDE8975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26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5CCEB8BE-5747-E45E-FDA5-B53698ED03F0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b="0" i="0" u="none" strike="noStrike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참고문헌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EC5364E6-41CF-CCFB-BAEF-3AE8DF355A63}"/>
              </a:ext>
            </a:extLst>
          </p:cNvPr>
          <p:cNvSpPr txBox="1"/>
          <p:nvPr/>
        </p:nvSpPr>
        <p:spPr>
          <a:xfrm>
            <a:off x="1282700" y="1587500"/>
            <a:ext cx="21577300" cy="11239498"/>
          </a:xfrm>
          <a:prstGeom prst="rect">
            <a:avLst/>
          </a:prstGeom>
        </p:spPr>
        <p:txBody>
          <a:bodyPr rtlCol="0" anchor="t"/>
          <a:lstStyle/>
          <a:p>
            <a:r>
              <a:rPr lang="en-US" altLang="ko-KR" sz="2400" b="1" dirty="0">
                <a:latin typeface="+mn-ea"/>
              </a:rPr>
              <a:t>I. </a:t>
            </a:r>
            <a:r>
              <a:rPr lang="ko-KR" altLang="en-US" sz="2400" b="1" dirty="0">
                <a:latin typeface="+mn-ea"/>
              </a:rPr>
              <a:t>기업 소개</a:t>
            </a:r>
            <a:endParaRPr lang="en-US" altLang="ko-KR" sz="2400" b="1" dirty="0">
              <a:latin typeface="+mn-ea"/>
            </a:endParaRPr>
          </a:p>
          <a:p>
            <a:r>
              <a:rPr lang="ko-KR" altLang="en-US" sz="2000" dirty="0">
                <a:latin typeface="+mn-ea"/>
              </a:rPr>
              <a:t>롯데지알에스</a:t>
            </a:r>
            <a:r>
              <a:rPr lang="en-US" altLang="ko-KR" sz="2000" dirty="0">
                <a:latin typeface="+mn-ea"/>
              </a:rPr>
              <a:t>. (2024). 2024 </a:t>
            </a:r>
            <a:r>
              <a:rPr lang="ko-KR" altLang="en-US" sz="2000" dirty="0">
                <a:latin typeface="+mn-ea"/>
              </a:rPr>
              <a:t>롯데지알에스 지속가능경영보고서</a:t>
            </a:r>
            <a:r>
              <a:rPr lang="en-US" altLang="ko-KR" sz="2000" dirty="0">
                <a:latin typeface="+mn-ea"/>
              </a:rPr>
              <a:t>.</a:t>
            </a:r>
            <a:r>
              <a:rPr lang="ko-KR" altLang="en-US" sz="2000" dirty="0">
                <a:latin typeface="+mn-ea"/>
              </a:rPr>
              <a:t> </a:t>
            </a:r>
            <a:r>
              <a:rPr lang="en-US" altLang="ko-KR" sz="2000" dirty="0">
                <a:latin typeface="+mn-ea"/>
                <a:hlinkClick r:id="rId3"/>
              </a:rPr>
              <a:t>2024SustainabilityReport_KOR.pdf</a:t>
            </a:r>
            <a:endParaRPr lang="en-US" altLang="ko-KR" sz="2000" dirty="0">
              <a:latin typeface="+mn-ea"/>
            </a:endParaRPr>
          </a:p>
          <a:p>
            <a:endParaRPr lang="en-US" altLang="ko-KR" sz="2000" dirty="0">
              <a:latin typeface="+mn-ea"/>
            </a:endParaRPr>
          </a:p>
          <a:p>
            <a:r>
              <a:rPr lang="en-US" altLang="ko-KR" sz="2400" b="1" dirty="0">
                <a:latin typeface="+mn-ea"/>
              </a:rPr>
              <a:t>II.</a:t>
            </a:r>
            <a:r>
              <a:rPr lang="ko-KR" altLang="en-US" sz="2400" b="1" dirty="0">
                <a:latin typeface="+mn-ea"/>
              </a:rPr>
              <a:t> 일반환경 분석</a:t>
            </a:r>
            <a:endParaRPr lang="en-US" altLang="ko-KR" sz="2400" b="1" dirty="0">
              <a:latin typeface="+mn-ea"/>
            </a:endParaRPr>
          </a:p>
          <a:p>
            <a:r>
              <a:rPr lang="ko-KR" altLang="en-US" dirty="0">
                <a:latin typeface="+mn-ea"/>
              </a:rPr>
              <a:t>변상이</a:t>
            </a:r>
            <a:r>
              <a:rPr lang="en-US" altLang="ko-KR" dirty="0">
                <a:latin typeface="+mn-ea"/>
              </a:rPr>
              <a:t>. (2025). </a:t>
            </a:r>
            <a:r>
              <a:rPr lang="ko-KR" altLang="en-US" dirty="0">
                <a:latin typeface="+mn-ea"/>
              </a:rPr>
              <a:t>세무조사에 담합단속까지</a:t>
            </a:r>
            <a:r>
              <a:rPr lang="en-US" altLang="ko-KR" dirty="0">
                <a:latin typeface="+mn-ea"/>
              </a:rPr>
              <a:t>… </a:t>
            </a:r>
            <a:r>
              <a:rPr lang="ko-KR" altLang="en-US" dirty="0">
                <a:latin typeface="+mn-ea"/>
              </a:rPr>
              <a:t>정부 압박에 식품업계 ‘긴장</a:t>
            </a:r>
            <a:r>
              <a:rPr lang="en-US" altLang="ko-KR" dirty="0">
                <a:latin typeface="+mn-ea"/>
              </a:rPr>
              <a:t>’. IT</a:t>
            </a:r>
            <a:r>
              <a:rPr lang="ko-KR" altLang="en-US" dirty="0">
                <a:latin typeface="+mn-ea"/>
              </a:rPr>
              <a:t>조선</a:t>
            </a:r>
            <a:r>
              <a:rPr lang="en-US" altLang="ko-KR" dirty="0">
                <a:latin typeface="+mn-ea"/>
              </a:rPr>
              <a:t>.</a:t>
            </a:r>
            <a:r>
              <a:rPr lang="en-US" altLang="ko-KR" b="1" dirty="0">
                <a:latin typeface="+mn-ea"/>
              </a:rPr>
              <a:t> </a:t>
            </a:r>
            <a:r>
              <a:rPr lang="en-US" altLang="ko-KR" sz="2000" dirty="0">
                <a:latin typeface="+mn-ea"/>
                <a:hlinkClick r:id="rId4"/>
              </a:rPr>
              <a:t>https://it.chosun.com/news/articleView.html?idxno=2023092149038</a:t>
            </a:r>
            <a:endParaRPr lang="en-US" altLang="ko-KR" sz="2000" dirty="0">
              <a:latin typeface="+mn-ea"/>
            </a:endParaRPr>
          </a:p>
          <a:p>
            <a:r>
              <a:rPr lang="ko-KR" altLang="en-US" dirty="0">
                <a:latin typeface="+mn-ea"/>
              </a:rPr>
              <a:t>김익환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고윤상</a:t>
            </a:r>
            <a:r>
              <a:rPr lang="en-US" altLang="ko-KR" dirty="0">
                <a:latin typeface="+mn-ea"/>
              </a:rPr>
              <a:t>. (2025). ‘</a:t>
            </a:r>
            <a:r>
              <a:rPr lang="ko-KR" altLang="en-US" dirty="0">
                <a:latin typeface="+mn-ea"/>
              </a:rPr>
              <a:t>불황</a:t>
            </a:r>
            <a:r>
              <a:rPr lang="en-US" altLang="ko-KR" dirty="0">
                <a:latin typeface="+mn-ea"/>
              </a:rPr>
              <a:t>’</a:t>
            </a:r>
            <a:r>
              <a:rPr lang="ko-KR" altLang="en-US" dirty="0">
                <a:latin typeface="+mn-ea"/>
              </a:rPr>
              <a:t>이 삼킨 패스트푸드점</a:t>
            </a:r>
            <a:r>
              <a:rPr lang="en-US" altLang="ko-KR" dirty="0">
                <a:latin typeface="+mn-ea"/>
              </a:rPr>
              <a:t>…</a:t>
            </a:r>
            <a:r>
              <a:rPr lang="ko-KR" altLang="en-US" dirty="0">
                <a:latin typeface="+mn-ea"/>
              </a:rPr>
              <a:t>통계 집계 이후 첫 감소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>
                <a:latin typeface="+mn-ea"/>
              </a:rPr>
              <a:t>한국경제</a:t>
            </a:r>
            <a:r>
              <a:rPr lang="en-US" altLang="ko-KR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5"/>
              </a:rPr>
              <a:t>https://www.hankyung.com/article/2025080802131</a:t>
            </a:r>
            <a:endParaRPr lang="en-US" altLang="ko-KR" sz="2000" dirty="0">
              <a:latin typeface="+mn-ea"/>
            </a:endParaRPr>
          </a:p>
          <a:p>
            <a:r>
              <a:rPr lang="ko-KR" altLang="en-US" dirty="0">
                <a:latin typeface="+mn-ea"/>
              </a:rPr>
              <a:t>황인선</a:t>
            </a:r>
            <a:r>
              <a:rPr lang="en-US" altLang="ko-KR" dirty="0">
                <a:latin typeface="+mn-ea"/>
              </a:rPr>
              <a:t>. (2025). </a:t>
            </a:r>
            <a:r>
              <a:rPr lang="ko-KR" altLang="en-US" dirty="0">
                <a:latin typeface="+mn-ea"/>
              </a:rPr>
              <a:t>고령화 시대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식탁도 늙어간다</a:t>
            </a:r>
            <a:r>
              <a:rPr lang="en-US" altLang="ko-KR" dirty="0">
                <a:latin typeface="+mn-ea"/>
              </a:rPr>
              <a:t>? </a:t>
            </a:r>
            <a:r>
              <a:rPr lang="ko-KR" altLang="en-US" dirty="0">
                <a:latin typeface="+mn-ea"/>
              </a:rPr>
              <a:t>인구구조 변화가 바꾸는 식품시장 지도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 err="1">
                <a:latin typeface="+mn-ea"/>
              </a:rPr>
              <a:t>푸드투데이</a:t>
            </a:r>
            <a:r>
              <a:rPr lang="en-US" altLang="ko-KR" dirty="0">
                <a:latin typeface="+mn-ea"/>
              </a:rPr>
              <a:t>.</a:t>
            </a:r>
            <a:r>
              <a:rPr lang="en-US" altLang="ko-KR" b="1" dirty="0">
                <a:latin typeface="+mn-ea"/>
              </a:rPr>
              <a:t> </a:t>
            </a:r>
            <a:r>
              <a:rPr lang="en-US" altLang="ko-KR" sz="2000" dirty="0">
                <a:latin typeface="+mn-ea"/>
                <a:hlinkClick r:id="rId6"/>
              </a:rPr>
              <a:t>https://foodtoday.or.kr/mobile/article.html?no=192137</a:t>
            </a:r>
            <a:endParaRPr lang="en-US" altLang="ko-KR" sz="2000" dirty="0">
              <a:latin typeface="+mn-ea"/>
            </a:endParaRPr>
          </a:p>
          <a:p>
            <a:r>
              <a:rPr lang="ko-KR" altLang="en-US" sz="2000" dirty="0">
                <a:latin typeface="+mn-ea"/>
              </a:rPr>
              <a:t>안준현</a:t>
            </a:r>
            <a:r>
              <a:rPr lang="en-US" altLang="ko-KR" sz="2000" dirty="0">
                <a:latin typeface="+mn-ea"/>
              </a:rPr>
              <a:t>. (2024). </a:t>
            </a:r>
            <a:r>
              <a:rPr lang="en-US" altLang="ko-KR" dirty="0">
                <a:latin typeface="+mn-ea"/>
              </a:rPr>
              <a:t>1</a:t>
            </a:r>
            <a:r>
              <a:rPr lang="ko-KR" altLang="en-US" dirty="0">
                <a:latin typeface="+mn-ea"/>
              </a:rPr>
              <a:t>인 가구 </a:t>
            </a:r>
            <a:r>
              <a:rPr lang="en-US" altLang="ko-KR" dirty="0">
                <a:latin typeface="+mn-ea"/>
              </a:rPr>
              <a:t>'1000</a:t>
            </a:r>
            <a:r>
              <a:rPr lang="ko-KR" altLang="en-US" dirty="0">
                <a:latin typeface="+mn-ea"/>
              </a:rPr>
              <a:t>만 시대</a:t>
            </a:r>
            <a:r>
              <a:rPr lang="en-US" altLang="ko-KR" dirty="0">
                <a:latin typeface="+mn-ea"/>
              </a:rPr>
              <a:t>’. </a:t>
            </a:r>
            <a:r>
              <a:rPr lang="ko-KR" altLang="en-US" dirty="0">
                <a:latin typeface="+mn-ea"/>
              </a:rPr>
              <a:t>조선일보</a:t>
            </a:r>
            <a:r>
              <a:rPr lang="en-US" altLang="ko-KR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7"/>
              </a:rPr>
              <a:t>https://www.chosun.com/national/national_general/2024/04/10/TDJB6DDDNRBF3IN2BC6EDJSQCU/</a:t>
            </a:r>
            <a:endParaRPr lang="en-US" altLang="ko-KR" sz="2000" dirty="0">
              <a:latin typeface="+mn-ea"/>
            </a:endParaRPr>
          </a:p>
          <a:p>
            <a:r>
              <a:rPr lang="ko-KR" altLang="en-US" sz="2000" dirty="0">
                <a:latin typeface="+mn-ea"/>
              </a:rPr>
              <a:t>이호기</a:t>
            </a:r>
            <a:r>
              <a:rPr lang="en-US" altLang="ko-KR" sz="2000" dirty="0">
                <a:latin typeface="+mn-ea"/>
              </a:rPr>
              <a:t>. (2024). </a:t>
            </a:r>
            <a:r>
              <a:rPr lang="ko-KR" altLang="en-US" dirty="0">
                <a:latin typeface="+mn-ea"/>
              </a:rPr>
              <a:t>단 </a:t>
            </a:r>
            <a:r>
              <a:rPr lang="en-US" altLang="ko-KR" dirty="0">
                <a:latin typeface="+mn-ea"/>
              </a:rPr>
              <a:t>7</a:t>
            </a:r>
            <a:r>
              <a:rPr lang="ko-KR" altLang="en-US" dirty="0">
                <a:latin typeface="+mn-ea"/>
              </a:rPr>
              <a:t>년 만에</a:t>
            </a:r>
            <a:r>
              <a:rPr lang="en-US" altLang="ko-KR" dirty="0">
                <a:latin typeface="+mn-ea"/>
              </a:rPr>
              <a:t>…'</a:t>
            </a:r>
            <a:r>
              <a:rPr lang="ko-KR" altLang="en-US" dirty="0">
                <a:latin typeface="+mn-ea"/>
              </a:rPr>
              <a:t>초고령사회</a:t>
            </a:r>
            <a:r>
              <a:rPr lang="en-US" altLang="ko-KR" dirty="0">
                <a:latin typeface="+mn-ea"/>
              </a:rPr>
              <a:t>' </a:t>
            </a:r>
            <a:r>
              <a:rPr lang="ko-KR" altLang="en-US" dirty="0">
                <a:latin typeface="+mn-ea"/>
              </a:rPr>
              <a:t>진입한 한국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>
                <a:latin typeface="+mn-ea"/>
              </a:rPr>
              <a:t>한국경제</a:t>
            </a:r>
            <a:r>
              <a:rPr lang="en-US" altLang="ko-KR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8"/>
              </a:rPr>
              <a:t>https://www.hankyung.com/article/2024122473591</a:t>
            </a:r>
            <a:endParaRPr lang="en-US" altLang="ko-KR" sz="2000" dirty="0">
              <a:latin typeface="+mn-ea"/>
            </a:endParaRPr>
          </a:p>
          <a:p>
            <a:r>
              <a:rPr lang="ko-KR" altLang="en-US" sz="2000" dirty="0">
                <a:latin typeface="+mn-ea"/>
              </a:rPr>
              <a:t>이수정</a:t>
            </a:r>
            <a:r>
              <a:rPr lang="en-US" altLang="ko-KR" sz="2000" dirty="0">
                <a:latin typeface="+mn-ea"/>
              </a:rPr>
              <a:t>. (2025). </a:t>
            </a:r>
            <a:r>
              <a:rPr lang="ko-KR" altLang="en-US" sz="2000" dirty="0" err="1">
                <a:latin typeface="+mn-ea"/>
              </a:rPr>
              <a:t>탄소세</a:t>
            </a:r>
            <a:r>
              <a:rPr lang="ko-KR" altLang="en-US" sz="2000" dirty="0">
                <a:latin typeface="+mn-ea"/>
              </a:rPr>
              <a:t> 연기</a:t>
            </a:r>
            <a:r>
              <a:rPr lang="en-US" altLang="ko-KR" sz="2000" dirty="0">
                <a:latin typeface="+mn-ea"/>
              </a:rPr>
              <a:t>…K</a:t>
            </a:r>
            <a:r>
              <a:rPr lang="ko-KR" altLang="en-US" sz="2000" dirty="0">
                <a:latin typeface="+mn-ea"/>
              </a:rPr>
              <a:t>해운 ‘안도’ </a:t>
            </a:r>
            <a:r>
              <a:rPr lang="en-US" altLang="ko-KR" sz="2000" dirty="0">
                <a:latin typeface="+mn-ea"/>
              </a:rPr>
              <a:t>K</a:t>
            </a:r>
            <a:r>
              <a:rPr lang="ko-KR" altLang="en-US" sz="2000" dirty="0">
                <a:latin typeface="+mn-ea"/>
              </a:rPr>
              <a:t>조선은 “안돼”</a:t>
            </a:r>
            <a:r>
              <a:rPr lang="en-US" altLang="ko-KR" sz="2000" dirty="0">
                <a:latin typeface="+mn-ea"/>
              </a:rPr>
              <a:t>. </a:t>
            </a:r>
            <a:r>
              <a:rPr lang="ko-KR" altLang="en-US" sz="2000" dirty="0">
                <a:latin typeface="+mn-ea"/>
              </a:rPr>
              <a:t>조선일보</a:t>
            </a:r>
            <a:r>
              <a:rPr lang="en-US" altLang="ko-KR" sz="2000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9"/>
              </a:rPr>
              <a:t>https://www.joongang.co.kr/article/25375964</a:t>
            </a:r>
            <a:endParaRPr lang="en-US" altLang="ko-KR" sz="2000" dirty="0">
              <a:latin typeface="+mn-ea"/>
            </a:endParaRPr>
          </a:p>
          <a:p>
            <a:r>
              <a:rPr lang="ko-KR" altLang="en-US" sz="2000" dirty="0" err="1">
                <a:latin typeface="+mn-ea"/>
              </a:rPr>
              <a:t>롯데케미칼</a:t>
            </a:r>
            <a:r>
              <a:rPr lang="en-US" altLang="ko-KR" sz="2000" dirty="0">
                <a:latin typeface="+mn-ea"/>
              </a:rPr>
              <a:t>. (2025). </a:t>
            </a:r>
            <a:r>
              <a:rPr lang="ko-KR" altLang="en-US" dirty="0" err="1">
                <a:latin typeface="+mn-ea"/>
              </a:rPr>
              <a:t>롯데케미칼</a:t>
            </a:r>
            <a:r>
              <a:rPr lang="ko-KR" altLang="en-US" dirty="0">
                <a:latin typeface="+mn-ea"/>
              </a:rPr>
              <a:t> </a:t>
            </a:r>
            <a:r>
              <a:rPr lang="en-US" altLang="ko-KR" dirty="0">
                <a:latin typeface="+mn-ea"/>
              </a:rPr>
              <a:t>Project LOOP, </a:t>
            </a:r>
            <a:r>
              <a:rPr lang="ko-KR" altLang="en-US" dirty="0" err="1">
                <a:latin typeface="+mn-ea"/>
              </a:rPr>
              <a:t>자원선순환</a:t>
            </a:r>
            <a:r>
              <a:rPr lang="ko-KR" altLang="en-US" dirty="0">
                <a:latin typeface="+mn-ea"/>
              </a:rPr>
              <a:t> 활동 강화</a:t>
            </a:r>
            <a:r>
              <a:rPr lang="en-US" altLang="ko-KR" dirty="0">
                <a:latin typeface="+mn-ea"/>
              </a:rPr>
              <a:t>… ‘2025 </a:t>
            </a:r>
            <a:r>
              <a:rPr lang="ko-KR" altLang="en-US" dirty="0">
                <a:latin typeface="+mn-ea"/>
              </a:rPr>
              <a:t>대한민국 </a:t>
            </a:r>
            <a:r>
              <a:rPr lang="en-US" altLang="ko-KR" dirty="0">
                <a:latin typeface="+mn-ea"/>
              </a:rPr>
              <a:t>ESG </a:t>
            </a:r>
            <a:r>
              <a:rPr lang="ko-KR" altLang="en-US" dirty="0">
                <a:latin typeface="+mn-ea"/>
              </a:rPr>
              <a:t>친환경대전’ 참가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 err="1">
                <a:latin typeface="+mn-ea"/>
              </a:rPr>
              <a:t>롯데케미칼</a:t>
            </a:r>
            <a:r>
              <a:rPr lang="en-US" altLang="ko-KR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10"/>
              </a:rPr>
              <a:t>https://www.lottechem.com/ko/media/news/1111/view.do</a:t>
            </a:r>
            <a:endParaRPr lang="en-US" altLang="ko-KR" sz="2000" dirty="0">
              <a:latin typeface="+mn-ea"/>
            </a:endParaRPr>
          </a:p>
          <a:p>
            <a:r>
              <a:rPr lang="ko-KR" altLang="en-US" sz="2000" dirty="0">
                <a:latin typeface="+mn-ea"/>
              </a:rPr>
              <a:t>롯데</a:t>
            </a:r>
            <a:r>
              <a:rPr lang="en-US" altLang="ko-KR" sz="2000" dirty="0">
                <a:latin typeface="+mn-ea"/>
              </a:rPr>
              <a:t>. (2021). </a:t>
            </a:r>
            <a:r>
              <a:rPr lang="ko-KR" altLang="en-US" dirty="0" err="1">
                <a:latin typeface="+mn-ea"/>
              </a:rPr>
              <a:t>롯데케미칼의</a:t>
            </a:r>
            <a:r>
              <a:rPr lang="ko-KR" altLang="en-US" dirty="0">
                <a:latin typeface="+mn-ea"/>
              </a:rPr>
              <a:t> </a:t>
            </a:r>
            <a:r>
              <a:rPr lang="en-US" altLang="ko-KR" dirty="0">
                <a:latin typeface="+mn-ea"/>
              </a:rPr>
              <a:t>&lt;</a:t>
            </a:r>
            <a:r>
              <a:rPr lang="ko-KR" altLang="en-US" dirty="0">
                <a:latin typeface="+mn-ea"/>
              </a:rPr>
              <a:t>플라스틱 순환경제</a:t>
            </a:r>
            <a:r>
              <a:rPr lang="en-US" altLang="ko-KR" dirty="0">
                <a:latin typeface="+mn-ea"/>
              </a:rPr>
              <a:t>&gt;, </a:t>
            </a:r>
            <a:r>
              <a:rPr lang="ko-KR" altLang="en-US" dirty="0">
                <a:latin typeface="+mn-ea"/>
              </a:rPr>
              <a:t>프로젝트 루프를 소개합니다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>
                <a:latin typeface="+mn-ea"/>
              </a:rPr>
              <a:t>롯데</a:t>
            </a:r>
            <a:r>
              <a:rPr lang="en-US" altLang="ko-KR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11"/>
              </a:rPr>
              <a:t>https://blog.lotte.co.kr/38946</a:t>
            </a:r>
            <a:endParaRPr lang="en-US" altLang="ko-KR" sz="2000" dirty="0">
              <a:latin typeface="+mn-ea"/>
            </a:endParaRPr>
          </a:p>
          <a:p>
            <a:r>
              <a:rPr lang="ko-KR" altLang="en-US" sz="2000" dirty="0">
                <a:latin typeface="+mn-ea"/>
              </a:rPr>
              <a:t>장원석</a:t>
            </a:r>
            <a:r>
              <a:rPr lang="en-US" altLang="ko-KR" sz="2000" dirty="0">
                <a:latin typeface="+mn-ea"/>
              </a:rPr>
              <a:t>. (2025). </a:t>
            </a:r>
            <a:r>
              <a:rPr lang="ko-KR" altLang="en-US" sz="2000" dirty="0">
                <a:latin typeface="+mn-ea"/>
              </a:rPr>
              <a:t>기업 담합 과징금 한도 </a:t>
            </a:r>
            <a:r>
              <a:rPr lang="en-US" altLang="ko-KR" sz="2000" dirty="0">
                <a:latin typeface="+mn-ea"/>
              </a:rPr>
              <a:t>40</a:t>
            </a:r>
            <a:r>
              <a:rPr lang="ko-KR" altLang="en-US" sz="2000" dirty="0">
                <a:latin typeface="+mn-ea"/>
              </a:rPr>
              <a:t>억→</a:t>
            </a:r>
            <a:r>
              <a:rPr lang="en-US" altLang="ko-KR" sz="2000" dirty="0">
                <a:latin typeface="+mn-ea"/>
              </a:rPr>
              <a:t>100</a:t>
            </a:r>
            <a:r>
              <a:rPr lang="ko-KR" altLang="en-US" sz="2000" dirty="0">
                <a:latin typeface="+mn-ea"/>
              </a:rPr>
              <a:t>억</a:t>
            </a:r>
            <a:r>
              <a:rPr lang="en-US" altLang="ko-KR" sz="2000" dirty="0">
                <a:latin typeface="+mn-ea"/>
              </a:rPr>
              <a:t>…</a:t>
            </a:r>
            <a:r>
              <a:rPr lang="ko-KR" altLang="en-US" sz="2000" dirty="0">
                <a:latin typeface="+mn-ea"/>
              </a:rPr>
              <a:t>단순 실수는 ‘과태료’</a:t>
            </a:r>
            <a:r>
              <a:rPr lang="en-US" altLang="ko-KR" sz="2000" dirty="0">
                <a:latin typeface="+mn-ea"/>
              </a:rPr>
              <a:t>. </a:t>
            </a:r>
            <a:r>
              <a:rPr lang="ko-KR" altLang="en-US" sz="2000" dirty="0">
                <a:latin typeface="+mn-ea"/>
              </a:rPr>
              <a:t>중앙일보</a:t>
            </a:r>
            <a:r>
              <a:rPr lang="en-US" altLang="ko-KR" sz="2000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12"/>
              </a:rPr>
              <a:t>https://www.joongang.co.kr/article/25394030</a:t>
            </a:r>
            <a:endParaRPr lang="en-US" altLang="ko-KR" sz="2000" dirty="0">
              <a:latin typeface="+mn-ea"/>
            </a:endParaRPr>
          </a:p>
          <a:p>
            <a:endParaRPr lang="en-US" altLang="ko-KR" sz="2000" dirty="0">
              <a:latin typeface="+mn-ea"/>
            </a:endParaRPr>
          </a:p>
          <a:p>
            <a:r>
              <a:rPr lang="en-US" altLang="ko-KR" sz="2400" b="1" dirty="0">
                <a:latin typeface="+mn-ea"/>
              </a:rPr>
              <a:t>III. </a:t>
            </a:r>
            <a:r>
              <a:rPr lang="ko-KR" altLang="en-US" sz="2400" b="1" dirty="0">
                <a:latin typeface="+mn-ea"/>
              </a:rPr>
              <a:t>산업환경 분석</a:t>
            </a:r>
            <a:endParaRPr lang="en-US" altLang="ko-KR" sz="2400" b="1" dirty="0">
              <a:latin typeface="+mn-ea"/>
            </a:endParaRPr>
          </a:p>
          <a:p>
            <a:r>
              <a:rPr lang="en-US" altLang="ko-KR" sz="2000" dirty="0">
                <a:latin typeface="+mn-ea"/>
              </a:rPr>
              <a:t>Shake Shack. (n.d.).</a:t>
            </a:r>
            <a:r>
              <a:rPr lang="ko-KR" altLang="en-US" sz="2000" dirty="0">
                <a:latin typeface="+mn-ea"/>
              </a:rPr>
              <a:t> 버거 이미지</a:t>
            </a:r>
            <a:r>
              <a:rPr lang="en-US" altLang="ko-KR" sz="2000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13"/>
              </a:rPr>
              <a:t>http://www.shakeshack.kr/main.jsp</a:t>
            </a:r>
          </a:p>
          <a:p>
            <a:r>
              <a:rPr lang="en-US" altLang="ko-KR" sz="2000" dirty="0">
                <a:latin typeface="+mn-ea"/>
              </a:rPr>
              <a:t>Logoyogo. (n.d.). Meal Kit </a:t>
            </a:r>
            <a:r>
              <a:rPr lang="ko-KR" altLang="en-US" sz="2000" dirty="0">
                <a:latin typeface="+mn-ea"/>
              </a:rPr>
              <a:t>이미지</a:t>
            </a:r>
            <a:r>
              <a:rPr lang="en-US" altLang="ko-KR" sz="2000" dirty="0">
                <a:latin typeface="+mn-ea"/>
              </a:rPr>
              <a:t>.</a:t>
            </a:r>
            <a:r>
              <a:rPr lang="en-US" altLang="ko-KR" sz="2000" dirty="0">
                <a:latin typeface="+mn-ea"/>
                <a:hlinkClick r:id="rId13"/>
              </a:rPr>
              <a:t> https://www.logoyogo.com/downloads/%EB%B0%80%ED%82%A4%ED%8A%B8-%EB%A1%9C%EA%B3%A0-%EC%95%84%EC%9D%B4%EC%BD%98-%EC%9D%BC%EB%9F%AC%EC%8A%A4%ED%8A%B8-ai-%EB%8B%A4%EC%9A%B4%EB%A1%9C%EB%93%9C/</a:t>
            </a:r>
            <a:endParaRPr lang="en-US" altLang="ko-KR" sz="2000" dirty="0">
              <a:latin typeface="+mn-ea"/>
            </a:endParaRPr>
          </a:p>
          <a:p>
            <a:r>
              <a:rPr lang="ko-KR" altLang="en-US" sz="2000" dirty="0">
                <a:latin typeface="+mn-ea"/>
              </a:rPr>
              <a:t>이동우</a:t>
            </a:r>
            <a:r>
              <a:rPr lang="en-US" altLang="ko-KR" sz="2000" dirty="0">
                <a:latin typeface="+mn-ea"/>
              </a:rPr>
              <a:t>. (2009). </a:t>
            </a:r>
            <a:r>
              <a:rPr lang="ko-KR" altLang="en-US" sz="2000" dirty="0">
                <a:latin typeface="+mn-ea"/>
              </a:rPr>
              <a:t>전환 비용에 따른 고객 만족과 충성도의 관계</a:t>
            </a:r>
            <a:r>
              <a:rPr lang="en-US" altLang="ko-KR" sz="2000" dirty="0">
                <a:latin typeface="+mn-ea"/>
              </a:rPr>
              <a:t>. </a:t>
            </a:r>
            <a:r>
              <a:rPr lang="ko-KR" altLang="en-US" sz="2000" dirty="0">
                <a:latin typeface="+mn-ea"/>
              </a:rPr>
              <a:t>동아비즈니스리뷰</a:t>
            </a:r>
            <a:r>
              <a:rPr lang="en-US" altLang="ko-KR" sz="2000" dirty="0">
                <a:latin typeface="+mn-ea"/>
              </a:rPr>
              <a:t>.</a:t>
            </a:r>
            <a:r>
              <a:rPr lang="en-US" altLang="ko-KR" sz="2000" dirty="0">
                <a:latin typeface="+mn-ea"/>
                <a:hlinkClick r:id="rId14"/>
              </a:rPr>
              <a:t> https://dbr.donga.com/graphic/view/gdbr_no/718</a:t>
            </a:r>
            <a:endParaRPr lang="en-US" altLang="ko-KR" sz="2000" dirty="0">
              <a:latin typeface="+mn-ea"/>
            </a:endParaRPr>
          </a:p>
          <a:p>
            <a:r>
              <a:rPr lang="ko-KR" altLang="en-US" sz="2000" dirty="0">
                <a:latin typeface="+mn-ea"/>
              </a:rPr>
              <a:t>고윤상</a:t>
            </a:r>
            <a:r>
              <a:rPr lang="en-US" altLang="ko-KR" sz="2000" dirty="0">
                <a:latin typeface="+mn-ea"/>
              </a:rPr>
              <a:t>. (2025). </a:t>
            </a:r>
            <a:r>
              <a:rPr lang="ko-KR" altLang="en-US" dirty="0">
                <a:latin typeface="+mn-ea"/>
              </a:rPr>
              <a:t>양상추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한달 만에 </a:t>
            </a:r>
            <a:r>
              <a:rPr lang="en-US" altLang="ko-KR" dirty="0">
                <a:latin typeface="+mn-ea"/>
              </a:rPr>
              <a:t>50% '</a:t>
            </a:r>
            <a:r>
              <a:rPr lang="ko-KR" altLang="en-US" dirty="0">
                <a:latin typeface="+mn-ea"/>
              </a:rPr>
              <a:t>껑충</a:t>
            </a:r>
            <a:r>
              <a:rPr lang="en-US" altLang="ko-KR" dirty="0">
                <a:latin typeface="+mn-ea"/>
              </a:rPr>
              <a:t>'…</a:t>
            </a:r>
            <a:r>
              <a:rPr lang="ko-KR" altLang="en-US" dirty="0">
                <a:latin typeface="+mn-ea"/>
              </a:rPr>
              <a:t>美서 비행기로 실어 나르기도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>
                <a:latin typeface="+mn-ea"/>
              </a:rPr>
              <a:t>한국경제</a:t>
            </a:r>
            <a:r>
              <a:rPr lang="en-US" altLang="ko-KR" dirty="0">
                <a:latin typeface="+mn-ea"/>
              </a:rPr>
              <a:t>.</a:t>
            </a:r>
            <a:r>
              <a:rPr lang="en-US" altLang="ko-KR" b="1" dirty="0">
                <a:latin typeface="+mn-ea"/>
              </a:rPr>
              <a:t> </a:t>
            </a:r>
            <a:r>
              <a:rPr lang="en-US" altLang="ko-KR" sz="2000" dirty="0">
                <a:latin typeface="+mn-ea"/>
                <a:hlinkClick r:id="rId15"/>
              </a:rPr>
              <a:t>https://www.hankyung.com/article/2025111790201</a:t>
            </a:r>
            <a:endParaRPr lang="en-US" altLang="ko-KR" sz="2000" dirty="0">
              <a:latin typeface="+mn-ea"/>
            </a:endParaRPr>
          </a:p>
          <a:p>
            <a:r>
              <a:rPr lang="ko-KR" altLang="en-US" sz="2000" dirty="0">
                <a:latin typeface="+mn-ea"/>
              </a:rPr>
              <a:t>롯데</a:t>
            </a:r>
            <a:r>
              <a:rPr lang="en-US" altLang="ko-KR" sz="2000" dirty="0">
                <a:latin typeface="+mn-ea"/>
              </a:rPr>
              <a:t>. (n.d.). </a:t>
            </a:r>
            <a:r>
              <a:rPr lang="ko-KR" altLang="en-US" sz="2000" dirty="0">
                <a:latin typeface="+mn-ea"/>
              </a:rPr>
              <a:t>롯데 심볼마크</a:t>
            </a:r>
            <a:r>
              <a:rPr lang="en-US" altLang="ko-KR" sz="2000" dirty="0">
                <a:latin typeface="+mn-ea"/>
              </a:rPr>
              <a:t>. </a:t>
            </a:r>
            <a:r>
              <a:rPr lang="ko-KR" altLang="en-US" sz="2000" dirty="0">
                <a:latin typeface="+mn-ea"/>
              </a:rPr>
              <a:t>롯데</a:t>
            </a:r>
            <a:r>
              <a:rPr lang="en-US" altLang="ko-KR" sz="2000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16"/>
              </a:rPr>
              <a:t>https://www.lotte.co.kr/about/ci.do</a:t>
            </a:r>
            <a:endParaRPr lang="en-US" altLang="ko-KR" sz="2000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000" dirty="0">
              <a:latin typeface="+mn-ea"/>
            </a:endParaRPr>
          </a:p>
          <a:p>
            <a:r>
              <a:rPr lang="en-US" altLang="ko-KR" sz="2400" b="1" dirty="0">
                <a:latin typeface="+mn-ea"/>
              </a:rPr>
              <a:t>IV. </a:t>
            </a:r>
            <a:r>
              <a:rPr lang="ko-KR" altLang="en-US" sz="2400" b="1" dirty="0">
                <a:latin typeface="+mn-ea"/>
              </a:rPr>
              <a:t>기업내부 분석</a:t>
            </a:r>
            <a:endParaRPr lang="en-US" altLang="ko-KR" sz="2400" b="1" dirty="0">
              <a:latin typeface="+mn-ea"/>
            </a:endParaRPr>
          </a:p>
          <a:p>
            <a:r>
              <a:rPr lang="ko-KR" altLang="en-US" sz="2000" dirty="0">
                <a:latin typeface="+mn-ea"/>
              </a:rPr>
              <a:t>공정거래위원회 </a:t>
            </a:r>
            <a:r>
              <a:rPr lang="ko-KR" altLang="en-US" sz="2000" dirty="0" err="1">
                <a:latin typeface="+mn-ea"/>
              </a:rPr>
              <a:t>가맹사업정보제공시스템</a:t>
            </a:r>
            <a:r>
              <a:rPr lang="en-US" altLang="ko-KR" sz="2000" dirty="0">
                <a:latin typeface="+mn-ea"/>
              </a:rPr>
              <a:t>. </a:t>
            </a:r>
            <a:r>
              <a:rPr lang="ko-KR" altLang="en-US" sz="2000" dirty="0">
                <a:latin typeface="+mn-ea"/>
              </a:rPr>
              <a:t>프랜차이즈 별 가맹점 및 직영점 현황</a:t>
            </a:r>
            <a:r>
              <a:rPr lang="en-US" altLang="ko-KR" sz="2000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17"/>
              </a:rPr>
              <a:t>https://franchise.ftc.go.kr/index.jsp</a:t>
            </a:r>
            <a:endParaRPr lang="en-US" altLang="ko-KR" sz="2000" dirty="0">
              <a:latin typeface="+mn-ea"/>
            </a:endParaRPr>
          </a:p>
          <a:p>
            <a:r>
              <a:rPr lang="ko-KR" altLang="en-US" sz="2000" dirty="0">
                <a:latin typeface="+mn-ea"/>
              </a:rPr>
              <a:t>오형주</a:t>
            </a:r>
            <a:r>
              <a:rPr lang="en-US" altLang="ko-KR" sz="2000" dirty="0">
                <a:latin typeface="+mn-ea"/>
              </a:rPr>
              <a:t>. (2025). </a:t>
            </a:r>
            <a:r>
              <a:rPr lang="en-US" altLang="ko-KR" dirty="0">
                <a:latin typeface="+mn-ea"/>
              </a:rPr>
              <a:t>'</a:t>
            </a:r>
            <a:r>
              <a:rPr lang="ko-KR" altLang="en-US" dirty="0">
                <a:latin typeface="+mn-ea"/>
              </a:rPr>
              <a:t>계엄 모의 맛집</a:t>
            </a:r>
            <a:r>
              <a:rPr lang="en-US" altLang="ko-KR" dirty="0">
                <a:latin typeface="+mn-ea"/>
              </a:rPr>
              <a:t>' </a:t>
            </a:r>
            <a:r>
              <a:rPr lang="ko-KR" altLang="en-US" dirty="0">
                <a:latin typeface="+mn-ea"/>
              </a:rPr>
              <a:t>롯데리아</a:t>
            </a:r>
            <a:r>
              <a:rPr lang="en-US" altLang="ko-KR" dirty="0">
                <a:latin typeface="+mn-ea"/>
              </a:rPr>
              <a:t>, '</a:t>
            </a:r>
            <a:r>
              <a:rPr lang="ko-KR" altLang="en-US" dirty="0" err="1">
                <a:latin typeface="+mn-ea"/>
              </a:rPr>
              <a:t>나폴리맛피아</a:t>
            </a:r>
            <a:r>
              <a:rPr lang="en-US" altLang="ko-KR" dirty="0">
                <a:latin typeface="+mn-ea"/>
              </a:rPr>
              <a:t>'</a:t>
            </a:r>
            <a:r>
              <a:rPr lang="ko-KR" altLang="en-US" dirty="0">
                <a:latin typeface="+mn-ea"/>
              </a:rPr>
              <a:t>와 최대 실적 정조준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>
                <a:latin typeface="+mn-ea"/>
              </a:rPr>
              <a:t>한국경제</a:t>
            </a:r>
            <a:r>
              <a:rPr lang="en-US" altLang="ko-KR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18"/>
              </a:rPr>
              <a:t>https://www.hankyung.com/amp/202501260620i</a:t>
            </a:r>
            <a:r>
              <a:rPr lang="en-US" altLang="ko-KR" sz="2000" dirty="0">
                <a:latin typeface="+mn-ea"/>
              </a:rPr>
              <a:t> </a:t>
            </a:r>
          </a:p>
          <a:p>
            <a:r>
              <a:rPr lang="en-US" altLang="ko-KR" sz="2000" dirty="0">
                <a:latin typeface="+mn-ea"/>
              </a:rPr>
              <a:t>K-BPI </a:t>
            </a:r>
            <a:r>
              <a:rPr lang="ko-KR" altLang="en-US" sz="2000" dirty="0">
                <a:latin typeface="+mn-ea"/>
              </a:rPr>
              <a:t>브랜드 파워 지수</a:t>
            </a:r>
            <a:r>
              <a:rPr lang="en-US" altLang="ko-KR" sz="2000" dirty="0">
                <a:latin typeface="+mn-ea"/>
              </a:rPr>
              <a:t>. 2025</a:t>
            </a:r>
            <a:r>
              <a:rPr lang="ko-KR" altLang="en-US" sz="2000" dirty="0">
                <a:latin typeface="+mn-ea"/>
              </a:rPr>
              <a:t>년 산업 별 브랜드 파워 순위</a:t>
            </a:r>
            <a:r>
              <a:rPr lang="en-US" altLang="ko-KR" sz="2000" dirty="0">
                <a:latin typeface="+mn-ea"/>
              </a:rPr>
              <a:t>. K-BPI. </a:t>
            </a:r>
            <a:r>
              <a:rPr lang="en-US" altLang="ko-KR" sz="2000" dirty="0">
                <a:latin typeface="+mn-ea"/>
                <a:hlinkClick r:id="rId19"/>
              </a:rPr>
              <a:t>https://kbpi.kmac.co.kr/index</a:t>
            </a:r>
            <a:endParaRPr lang="en-US" altLang="ko-KR" sz="2000" dirty="0">
              <a:latin typeface="+mn-ea"/>
            </a:endParaRPr>
          </a:p>
          <a:p>
            <a:r>
              <a:rPr lang="ko-KR" altLang="en-US" sz="2000" dirty="0">
                <a:latin typeface="+mn-ea"/>
              </a:rPr>
              <a:t>김유정</a:t>
            </a:r>
            <a:r>
              <a:rPr lang="en-US" altLang="ko-KR" sz="2000" dirty="0">
                <a:latin typeface="+mn-ea"/>
              </a:rPr>
              <a:t>. (2023). </a:t>
            </a:r>
            <a:r>
              <a:rPr lang="ko-KR" altLang="en-US" dirty="0">
                <a:latin typeface="+mn-ea"/>
              </a:rPr>
              <a:t>미국 햄버거 브랜드 </a:t>
            </a:r>
            <a:r>
              <a:rPr lang="en-US" altLang="ko-KR" dirty="0">
                <a:latin typeface="+mn-ea"/>
              </a:rPr>
              <a:t>'</a:t>
            </a:r>
            <a:r>
              <a:rPr lang="ko-KR" altLang="en-US" dirty="0" err="1">
                <a:latin typeface="+mn-ea"/>
              </a:rPr>
              <a:t>파이브가이즈</a:t>
            </a:r>
            <a:r>
              <a:rPr lang="en-US" altLang="ko-KR" dirty="0">
                <a:latin typeface="+mn-ea"/>
              </a:rPr>
              <a:t>', </a:t>
            </a:r>
            <a:r>
              <a:rPr lang="ko-KR" altLang="en-US" dirty="0">
                <a:latin typeface="+mn-ea"/>
              </a:rPr>
              <a:t>국내 상륙</a:t>
            </a:r>
            <a:r>
              <a:rPr lang="en-US" altLang="ko-KR" dirty="0">
                <a:latin typeface="+mn-ea"/>
              </a:rPr>
              <a:t>...1</a:t>
            </a:r>
            <a:r>
              <a:rPr lang="ko-KR" altLang="en-US" dirty="0" err="1">
                <a:latin typeface="+mn-ea"/>
              </a:rPr>
              <a:t>호점</a:t>
            </a:r>
            <a:r>
              <a:rPr lang="ko-KR" altLang="en-US" dirty="0">
                <a:latin typeface="+mn-ea"/>
              </a:rPr>
              <a:t> </a:t>
            </a:r>
            <a:r>
              <a:rPr lang="ko-KR" altLang="en-US" dirty="0" err="1">
                <a:latin typeface="+mn-ea"/>
              </a:rPr>
              <a:t>강남점</a:t>
            </a:r>
            <a:r>
              <a:rPr lang="ko-KR" altLang="en-US" dirty="0">
                <a:latin typeface="+mn-ea"/>
              </a:rPr>
              <a:t> </a:t>
            </a:r>
            <a:r>
              <a:rPr lang="en-US" altLang="ko-KR" dirty="0">
                <a:latin typeface="+mn-ea"/>
              </a:rPr>
              <a:t>26</a:t>
            </a:r>
            <a:r>
              <a:rPr lang="ko-KR" altLang="en-US" dirty="0">
                <a:latin typeface="+mn-ea"/>
              </a:rPr>
              <a:t>일 오픈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 err="1">
                <a:latin typeface="+mn-ea"/>
              </a:rPr>
              <a:t>디스커버리뉴스</a:t>
            </a:r>
            <a:r>
              <a:rPr lang="en-US" altLang="ko-KR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20"/>
              </a:rPr>
              <a:t>https://www.discoverynews.kr/news/articleView.html?idxno=1027548</a:t>
            </a:r>
            <a:endParaRPr lang="en-US" altLang="ko-KR" sz="2000" dirty="0">
              <a:latin typeface="+mn-ea"/>
            </a:endParaRPr>
          </a:p>
          <a:p>
            <a:r>
              <a:rPr lang="ko-KR" altLang="en-US" sz="2000" dirty="0">
                <a:latin typeface="+mn-ea"/>
              </a:rPr>
              <a:t>윤영아</a:t>
            </a:r>
            <a:r>
              <a:rPr lang="en-US" altLang="ko-KR" sz="2000" dirty="0">
                <a:latin typeface="+mn-ea"/>
              </a:rPr>
              <a:t>. (2024). </a:t>
            </a:r>
            <a:r>
              <a:rPr lang="en-US" altLang="ko-KR" dirty="0">
                <a:latin typeface="+mn-ea"/>
              </a:rPr>
              <a:t>SPC ‘</a:t>
            </a:r>
            <a:r>
              <a:rPr lang="ko-KR" altLang="en-US" dirty="0">
                <a:latin typeface="+mn-ea"/>
              </a:rPr>
              <a:t>쉐이크쉑’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 err="1">
                <a:latin typeface="+mn-ea"/>
              </a:rPr>
              <a:t>타워팰리스에</a:t>
            </a:r>
            <a:r>
              <a:rPr lang="ko-KR" altLang="en-US" dirty="0">
                <a:latin typeface="+mn-ea"/>
              </a:rPr>
              <a:t> ‘</a:t>
            </a:r>
            <a:r>
              <a:rPr lang="ko-KR" altLang="en-US" dirty="0" err="1">
                <a:latin typeface="+mn-ea"/>
              </a:rPr>
              <a:t>도곡점</a:t>
            </a:r>
            <a:r>
              <a:rPr lang="ko-KR" altLang="en-US" dirty="0">
                <a:latin typeface="+mn-ea"/>
              </a:rPr>
              <a:t>’ 오픈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>
                <a:latin typeface="+mn-ea"/>
              </a:rPr>
              <a:t>식품저널</a:t>
            </a:r>
            <a:r>
              <a:rPr lang="en-US" altLang="ko-KR" dirty="0">
                <a:latin typeface="+mn-ea"/>
              </a:rPr>
              <a:t> </a:t>
            </a:r>
            <a:r>
              <a:rPr lang="en-US" altLang="ko-KR" dirty="0" err="1">
                <a:latin typeface="+mn-ea"/>
              </a:rPr>
              <a:t>foodnews</a:t>
            </a:r>
            <a:r>
              <a:rPr lang="en-US" altLang="ko-KR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21"/>
              </a:rPr>
              <a:t>https://www.foodnews.co.kr/news/articleView.html?idxno=108529</a:t>
            </a:r>
            <a:endParaRPr lang="en-US" altLang="ko-KR" sz="2000" dirty="0">
              <a:latin typeface="+mn-ea"/>
            </a:endParaRPr>
          </a:p>
          <a:p>
            <a:r>
              <a:rPr lang="ko-KR" altLang="en-US" dirty="0">
                <a:latin typeface="+mn-ea"/>
              </a:rPr>
              <a:t>매일경제</a:t>
            </a:r>
            <a:r>
              <a:rPr lang="en-US" altLang="ko-KR" dirty="0">
                <a:latin typeface="+mn-ea"/>
              </a:rPr>
              <a:t>. (2023). </a:t>
            </a:r>
            <a:r>
              <a:rPr lang="ko-KR" altLang="en-US" dirty="0">
                <a:latin typeface="+mn-ea"/>
              </a:rPr>
              <a:t>롯데리아</a:t>
            </a:r>
            <a:r>
              <a:rPr lang="en-US" altLang="ko-KR" dirty="0">
                <a:latin typeface="+mn-ea"/>
              </a:rPr>
              <a:t>, '</a:t>
            </a:r>
            <a:r>
              <a:rPr lang="ko-KR" altLang="en-US" dirty="0">
                <a:latin typeface="+mn-ea"/>
              </a:rPr>
              <a:t>전주 </a:t>
            </a:r>
            <a:r>
              <a:rPr lang="ko-KR" altLang="en-US" dirty="0" err="1">
                <a:latin typeface="+mn-ea"/>
              </a:rPr>
              <a:t>비빔라이스</a:t>
            </a:r>
            <a:r>
              <a:rPr lang="en-US" altLang="ko-KR" dirty="0">
                <a:latin typeface="+mn-ea"/>
              </a:rPr>
              <a:t>' </a:t>
            </a:r>
            <a:r>
              <a:rPr lang="ko-KR" altLang="en-US" dirty="0" err="1">
                <a:latin typeface="+mn-ea"/>
              </a:rPr>
              <a:t>버거로</a:t>
            </a:r>
            <a:r>
              <a:rPr lang="ko-KR" altLang="en-US" dirty="0">
                <a:latin typeface="+mn-ea"/>
              </a:rPr>
              <a:t> </a:t>
            </a:r>
            <a:r>
              <a:rPr lang="en-US" altLang="ko-KR" dirty="0">
                <a:latin typeface="+mn-ea"/>
              </a:rPr>
              <a:t>K-</a:t>
            </a:r>
            <a:r>
              <a:rPr lang="ko-KR" altLang="en-US" dirty="0">
                <a:latin typeface="+mn-ea"/>
              </a:rPr>
              <a:t>버거 흥행 이어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>
                <a:latin typeface="+mn-ea"/>
              </a:rPr>
              <a:t>매일경제</a:t>
            </a:r>
            <a:r>
              <a:rPr lang="en-US" altLang="ko-KR" dirty="0">
                <a:latin typeface="+mn-ea"/>
              </a:rPr>
              <a:t>.</a:t>
            </a:r>
            <a:r>
              <a:rPr lang="en-US" altLang="ko-KR" b="1" dirty="0">
                <a:latin typeface="+mn-ea"/>
              </a:rPr>
              <a:t> </a:t>
            </a:r>
            <a:r>
              <a:rPr lang="en-US" altLang="ko-KR" sz="2000" dirty="0">
                <a:latin typeface="+mn-ea"/>
                <a:hlinkClick r:id="rId22"/>
              </a:rPr>
              <a:t>https://www.mk.co.kr/news/special-edition/10692613</a:t>
            </a:r>
            <a:endParaRPr lang="en-US" altLang="ko-KR" sz="2000" dirty="0">
              <a:latin typeface="+mn-ea"/>
            </a:endParaRPr>
          </a:p>
          <a:p>
            <a:r>
              <a:rPr lang="ko-KR" altLang="en-US" sz="2000" dirty="0">
                <a:latin typeface="+mn-ea"/>
              </a:rPr>
              <a:t>임유정</a:t>
            </a:r>
            <a:r>
              <a:rPr lang="en-US" altLang="ko-KR" sz="2000" dirty="0">
                <a:latin typeface="+mn-ea"/>
              </a:rPr>
              <a:t>. (2025). </a:t>
            </a:r>
            <a:r>
              <a:rPr lang="ko-KR" altLang="en-US" dirty="0">
                <a:latin typeface="+mn-ea"/>
              </a:rPr>
              <a:t>롯데리아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 err="1">
                <a:latin typeface="+mn-ea"/>
              </a:rPr>
              <a:t>나폴리맛피아</a:t>
            </a:r>
            <a:r>
              <a:rPr lang="ko-KR" altLang="en-US" dirty="0">
                <a:latin typeface="+mn-ea"/>
              </a:rPr>
              <a:t> 협업 </a:t>
            </a:r>
            <a:r>
              <a:rPr lang="en-US" altLang="ko-KR" dirty="0">
                <a:latin typeface="+mn-ea"/>
              </a:rPr>
              <a:t>'</a:t>
            </a:r>
            <a:r>
              <a:rPr lang="ko-KR" altLang="en-US" dirty="0" err="1">
                <a:latin typeface="+mn-ea"/>
              </a:rPr>
              <a:t>모짜렐라버거</a:t>
            </a:r>
            <a:r>
              <a:rPr lang="en-US" altLang="ko-KR" dirty="0">
                <a:latin typeface="+mn-ea"/>
              </a:rPr>
              <a:t>' 2</a:t>
            </a:r>
            <a:r>
              <a:rPr lang="ko-KR" altLang="en-US" dirty="0">
                <a:latin typeface="+mn-ea"/>
              </a:rPr>
              <a:t>종 출시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 err="1">
                <a:latin typeface="+mn-ea"/>
              </a:rPr>
              <a:t>데일리안</a:t>
            </a:r>
            <a:r>
              <a:rPr lang="en-US" altLang="ko-KR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23"/>
              </a:rPr>
              <a:t>https://v.daum.net/v/20250116091546186</a:t>
            </a:r>
            <a:endParaRPr lang="en-US" altLang="ko-KR" sz="2000" dirty="0">
              <a:latin typeface="+mn-ea"/>
            </a:endParaRPr>
          </a:p>
          <a:p>
            <a:r>
              <a:rPr lang="ko-KR" altLang="en-US" dirty="0">
                <a:latin typeface="+mn-ea"/>
              </a:rPr>
              <a:t>이영훈</a:t>
            </a:r>
            <a:r>
              <a:rPr lang="en-US" altLang="ko-KR" dirty="0">
                <a:latin typeface="+mn-ea"/>
              </a:rPr>
              <a:t>. (2024). </a:t>
            </a:r>
            <a:r>
              <a:rPr lang="ko-KR" altLang="en-US" dirty="0">
                <a:latin typeface="+mn-ea"/>
              </a:rPr>
              <a:t>롯데리아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 err="1">
                <a:latin typeface="+mn-ea"/>
              </a:rPr>
              <a:t>나폴리맛피아</a:t>
            </a:r>
            <a:r>
              <a:rPr lang="ko-KR" altLang="en-US" dirty="0">
                <a:latin typeface="+mn-ea"/>
              </a:rPr>
              <a:t> 협업 </a:t>
            </a:r>
            <a:r>
              <a:rPr lang="en-US" altLang="ko-KR" dirty="0">
                <a:latin typeface="+mn-ea"/>
              </a:rPr>
              <a:t>'</a:t>
            </a:r>
            <a:r>
              <a:rPr lang="ko-KR" altLang="en-US" dirty="0" err="1">
                <a:latin typeface="+mn-ea"/>
              </a:rPr>
              <a:t>모짜렐라버거</a:t>
            </a:r>
            <a:r>
              <a:rPr lang="en-US" altLang="ko-KR" dirty="0">
                <a:latin typeface="+mn-ea"/>
              </a:rPr>
              <a:t>' 2</a:t>
            </a:r>
            <a:r>
              <a:rPr lang="ko-KR" altLang="en-US" dirty="0">
                <a:latin typeface="+mn-ea"/>
              </a:rPr>
              <a:t>종 출시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 err="1">
                <a:latin typeface="+mn-ea"/>
              </a:rPr>
              <a:t>이데일리</a:t>
            </a:r>
            <a:r>
              <a:rPr lang="en-US" altLang="ko-KR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24"/>
              </a:rPr>
              <a:t>https://www.edaily.co.kr/news/read?newsId=02161526638894168</a:t>
            </a:r>
            <a:endParaRPr lang="en-US" altLang="ko-KR" sz="2000" dirty="0">
              <a:latin typeface="+mn-ea"/>
            </a:endParaRPr>
          </a:p>
          <a:p>
            <a:r>
              <a:rPr lang="ko-KR" altLang="en-US" sz="2000" dirty="0" err="1">
                <a:latin typeface="+mn-ea"/>
              </a:rPr>
              <a:t>구은모</a:t>
            </a:r>
            <a:r>
              <a:rPr lang="en-US" altLang="ko-KR" sz="2000" dirty="0">
                <a:latin typeface="+mn-ea"/>
              </a:rPr>
              <a:t>. (2024). </a:t>
            </a:r>
            <a:r>
              <a:rPr lang="ko-KR" altLang="en-US" sz="2000" dirty="0">
                <a:latin typeface="+mn-ea"/>
              </a:rPr>
              <a:t>롯데리아</a:t>
            </a:r>
            <a:r>
              <a:rPr lang="en-US" altLang="ko-KR" sz="2000" dirty="0">
                <a:latin typeface="+mn-ea"/>
              </a:rPr>
              <a:t>, 12</a:t>
            </a:r>
            <a:r>
              <a:rPr lang="ko-KR" altLang="en-US" sz="2000" dirty="0">
                <a:latin typeface="+mn-ea"/>
              </a:rPr>
              <a:t>년 만에 </a:t>
            </a:r>
            <a:r>
              <a:rPr lang="en-US" altLang="ko-KR" sz="2000" dirty="0">
                <a:latin typeface="+mn-ea"/>
              </a:rPr>
              <a:t>BI·</a:t>
            </a:r>
            <a:r>
              <a:rPr lang="ko-KR" altLang="en-US" sz="2000" dirty="0" err="1">
                <a:latin typeface="+mn-ea"/>
              </a:rPr>
              <a:t>메뉴명</a:t>
            </a:r>
            <a:r>
              <a:rPr lang="ko-KR" altLang="en-US" sz="2000" dirty="0">
                <a:latin typeface="+mn-ea"/>
              </a:rPr>
              <a:t> 변경</a:t>
            </a:r>
            <a:r>
              <a:rPr lang="en-US" altLang="ko-KR" sz="2000" dirty="0">
                <a:latin typeface="+mn-ea"/>
              </a:rPr>
              <a:t>…"</a:t>
            </a:r>
            <a:r>
              <a:rPr lang="ko-KR" altLang="en-US" sz="2000" dirty="0" err="1">
                <a:latin typeface="+mn-ea"/>
              </a:rPr>
              <a:t>불고기버거</a:t>
            </a:r>
            <a:r>
              <a:rPr lang="ko-KR" altLang="en-US" sz="2000" dirty="0">
                <a:latin typeface="+mn-ea"/>
              </a:rPr>
              <a:t> 아닌 </a:t>
            </a:r>
            <a:r>
              <a:rPr lang="ko-KR" altLang="en-US" sz="2000" dirty="0" err="1">
                <a:latin typeface="+mn-ea"/>
              </a:rPr>
              <a:t>리아버거</a:t>
            </a:r>
            <a:r>
              <a:rPr lang="en-US" altLang="ko-KR" sz="2000" dirty="0">
                <a:latin typeface="+mn-ea"/>
                <a:hlinkClick r:id="rId25"/>
              </a:rPr>
              <a:t>“</a:t>
            </a:r>
            <a:r>
              <a:rPr lang="en-US" altLang="ko-KR" sz="2000" dirty="0">
                <a:latin typeface="+mn-ea"/>
              </a:rPr>
              <a:t>. </a:t>
            </a:r>
            <a:r>
              <a:rPr lang="ko-KR" altLang="en-US" sz="2000" dirty="0">
                <a:latin typeface="+mn-ea"/>
              </a:rPr>
              <a:t>아시아경제</a:t>
            </a:r>
            <a:r>
              <a:rPr lang="en-US" altLang="ko-KR" sz="2000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25"/>
              </a:rPr>
              <a:t>https://www.asiae.co.kr/article/2024071809005426318</a:t>
            </a:r>
            <a:endParaRPr lang="en-US" altLang="ko-KR" sz="2000" dirty="0">
              <a:latin typeface="+mn-ea"/>
            </a:endParaRPr>
          </a:p>
          <a:p>
            <a:r>
              <a:rPr lang="ko-KR" altLang="en-US" sz="2000" dirty="0">
                <a:latin typeface="+mn-ea"/>
              </a:rPr>
              <a:t>롯데지알에스</a:t>
            </a:r>
            <a:r>
              <a:rPr lang="en-US" altLang="ko-KR" sz="2000" dirty="0">
                <a:latin typeface="+mn-ea"/>
              </a:rPr>
              <a:t>. (n.d.). </a:t>
            </a:r>
            <a:r>
              <a:rPr lang="ko-KR" altLang="en-US" sz="2000" dirty="0">
                <a:latin typeface="+mn-ea"/>
              </a:rPr>
              <a:t>브랜드 소개</a:t>
            </a:r>
            <a:r>
              <a:rPr lang="en-US" altLang="ko-KR" sz="2000" dirty="0">
                <a:latin typeface="+mn-ea"/>
              </a:rPr>
              <a:t>. </a:t>
            </a:r>
            <a:r>
              <a:rPr lang="ko-KR" altLang="en-US" sz="2000" dirty="0">
                <a:latin typeface="+mn-ea"/>
              </a:rPr>
              <a:t>롯데지알에스</a:t>
            </a:r>
            <a:r>
              <a:rPr lang="en-US" altLang="ko-KR" sz="2000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26"/>
              </a:rPr>
              <a:t>https://www.lottegrs.com/kor/business/lotteria.jsp</a:t>
            </a:r>
            <a:endParaRPr lang="en-US" altLang="ko-KR" sz="2000" dirty="0">
              <a:latin typeface="+mn-ea"/>
            </a:endParaRPr>
          </a:p>
          <a:p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000" dirty="0"/>
          </a:p>
          <a:p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ko-KR" sz="2000" dirty="0"/>
          </a:p>
          <a:p>
            <a:endParaRPr lang="en-US" altLang="ko-KR" sz="2000" dirty="0"/>
          </a:p>
        </p:txBody>
      </p:sp>
      <p:pic>
        <p:nvPicPr>
          <p:cNvPr id="4" name="그림 3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67C95C-9859-AB4A-DEA5-B246871D0F6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24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40F7A-952C-E158-8795-71CAC67AD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38AD212-8889-1A4C-0980-5DFEA84A0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2492521-64C0-4622-AB78-7A14C4E49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id="{A927D602-5663-ADBE-A0D1-5713F7B440F0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26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E42F4217-1455-1051-7869-FBAAEB36DC17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b="0" i="0" u="none" strike="noStrike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참고문헌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75076218-4F86-3757-9363-E6D5E1D30B55}"/>
              </a:ext>
            </a:extLst>
          </p:cNvPr>
          <p:cNvSpPr txBox="1"/>
          <p:nvPr/>
        </p:nvSpPr>
        <p:spPr>
          <a:xfrm>
            <a:off x="1270000" y="1867521"/>
            <a:ext cx="20218400" cy="10489579"/>
          </a:xfrm>
          <a:prstGeom prst="rect">
            <a:avLst/>
          </a:prstGeom>
        </p:spPr>
        <p:txBody>
          <a:bodyPr rtlCol="0" anchor="t"/>
          <a:lstStyle/>
          <a:p>
            <a:r>
              <a:rPr lang="en-US" altLang="ko-KR" sz="2400" b="1" dirty="0">
                <a:latin typeface="+mn-ea"/>
              </a:rPr>
              <a:t>V. </a:t>
            </a:r>
            <a:r>
              <a:rPr lang="ko-KR" altLang="en-US" sz="2400" b="1" dirty="0">
                <a:latin typeface="+mn-ea"/>
              </a:rPr>
              <a:t>경쟁전략</a:t>
            </a:r>
            <a:endParaRPr lang="en-US" altLang="ko-KR" sz="2400" b="1" dirty="0">
              <a:latin typeface="+mn-ea"/>
            </a:endParaRPr>
          </a:p>
          <a:p>
            <a:r>
              <a:rPr lang="ko-KR" altLang="en-US" dirty="0" err="1">
                <a:latin typeface="+mn-ea"/>
              </a:rPr>
              <a:t>박상대</a:t>
            </a:r>
            <a:r>
              <a:rPr lang="en-US" altLang="ko-KR" dirty="0">
                <a:latin typeface="+mn-ea"/>
              </a:rPr>
              <a:t>. (2025). "</a:t>
            </a:r>
            <a:r>
              <a:rPr lang="ko-KR" altLang="en-US" dirty="0">
                <a:latin typeface="+mn-ea"/>
              </a:rPr>
              <a:t>차원이 다른 </a:t>
            </a:r>
            <a:r>
              <a:rPr lang="ko-KR" altLang="en-US" dirty="0" err="1">
                <a:latin typeface="+mn-ea"/>
              </a:rPr>
              <a:t>식감</a:t>
            </a:r>
            <a:r>
              <a:rPr lang="en-US" altLang="ko-KR" dirty="0">
                <a:latin typeface="+mn-ea"/>
              </a:rPr>
              <a:t>"... </a:t>
            </a:r>
            <a:r>
              <a:rPr lang="ko-KR" altLang="en-US" dirty="0" err="1">
                <a:latin typeface="+mn-ea"/>
              </a:rPr>
              <a:t>버거킹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묵직한 프리미엄 신상 내놨다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 err="1">
                <a:latin typeface="+mn-ea"/>
              </a:rPr>
              <a:t>뉴스브라이트</a:t>
            </a:r>
            <a:r>
              <a:rPr lang="en-US" altLang="ko-KR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3"/>
              </a:rPr>
              <a:t>https://www.newsbrite.net/news/articleView.html?idxno=191081</a:t>
            </a:r>
            <a:endParaRPr lang="en-US" altLang="ko-KR" sz="2000" dirty="0">
              <a:latin typeface="+mn-ea"/>
            </a:endParaRPr>
          </a:p>
          <a:p>
            <a:r>
              <a:rPr lang="ko-KR" altLang="en-US" dirty="0" err="1">
                <a:latin typeface="+mn-ea"/>
              </a:rPr>
              <a:t>이호빈</a:t>
            </a:r>
            <a:r>
              <a:rPr lang="en-US" altLang="ko-KR" dirty="0">
                <a:latin typeface="+mn-ea"/>
              </a:rPr>
              <a:t>. (2024). </a:t>
            </a:r>
            <a:r>
              <a:rPr lang="ko-KR" altLang="en-US" dirty="0">
                <a:latin typeface="+mn-ea"/>
              </a:rPr>
              <a:t>맥도날드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강릉 최초 드라이브 </a:t>
            </a:r>
            <a:r>
              <a:rPr lang="ko-KR" altLang="en-US" dirty="0" err="1">
                <a:latin typeface="+mn-ea"/>
              </a:rPr>
              <a:t>스루</a:t>
            </a:r>
            <a:r>
              <a:rPr lang="ko-KR" altLang="en-US" dirty="0">
                <a:latin typeface="+mn-ea"/>
              </a:rPr>
              <a:t> 매장 </a:t>
            </a:r>
            <a:r>
              <a:rPr lang="en-US" altLang="ko-KR" dirty="0">
                <a:latin typeface="+mn-ea"/>
              </a:rPr>
              <a:t>'</a:t>
            </a:r>
            <a:r>
              <a:rPr lang="ko-KR" altLang="en-US" dirty="0" err="1">
                <a:latin typeface="+mn-ea"/>
              </a:rPr>
              <a:t>강릉송정</a:t>
            </a:r>
            <a:r>
              <a:rPr lang="en-US" altLang="ko-KR" dirty="0">
                <a:latin typeface="+mn-ea"/>
              </a:rPr>
              <a:t>DT</a:t>
            </a:r>
            <a:r>
              <a:rPr lang="ko-KR" altLang="en-US" dirty="0">
                <a:latin typeface="+mn-ea"/>
              </a:rPr>
              <a:t>점</a:t>
            </a:r>
            <a:r>
              <a:rPr lang="en-US" altLang="ko-KR" dirty="0">
                <a:latin typeface="+mn-ea"/>
                <a:hlinkClick r:id="rId4"/>
              </a:rPr>
              <a:t>’</a:t>
            </a:r>
            <a:r>
              <a:rPr lang="en-US" altLang="ko-KR" dirty="0">
                <a:latin typeface="+mn-ea"/>
              </a:rPr>
              <a:t> </a:t>
            </a:r>
            <a:r>
              <a:rPr lang="ko-KR" altLang="en-US" dirty="0">
                <a:latin typeface="+mn-ea"/>
              </a:rPr>
              <a:t>오픈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 err="1">
                <a:latin typeface="+mn-ea"/>
              </a:rPr>
              <a:t>포인트데일리</a:t>
            </a:r>
            <a:r>
              <a:rPr lang="en-US" altLang="ko-KR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4"/>
              </a:rPr>
              <a:t>https://www.pointdaily.co.kr/news/articleView.html?idxno=188159</a:t>
            </a:r>
            <a:endParaRPr lang="en-US" altLang="ko-KR" sz="2000" dirty="0">
              <a:latin typeface="+mn-ea"/>
            </a:endParaRPr>
          </a:p>
          <a:p>
            <a:r>
              <a:rPr lang="ko-KR" altLang="en-US" sz="2000" dirty="0">
                <a:latin typeface="+mn-ea"/>
              </a:rPr>
              <a:t>임온유</a:t>
            </a:r>
            <a:r>
              <a:rPr lang="en-US" altLang="ko-KR" sz="2000" dirty="0">
                <a:latin typeface="+mn-ea"/>
              </a:rPr>
              <a:t>. (2024). [</a:t>
            </a:r>
            <a:r>
              <a:rPr lang="ko-KR" altLang="en-US" sz="2000" dirty="0" err="1">
                <a:latin typeface="+mn-ea"/>
              </a:rPr>
              <a:t>맛잘알</a:t>
            </a:r>
            <a:r>
              <a:rPr lang="en-US" altLang="ko-KR" sz="2000" dirty="0">
                <a:latin typeface="+mn-ea"/>
              </a:rPr>
              <a:t>X</a:t>
            </a:r>
            <a:r>
              <a:rPr lang="ko-KR" altLang="en-US" sz="2000" dirty="0">
                <a:latin typeface="+mn-ea"/>
              </a:rPr>
              <a:t>파일</a:t>
            </a:r>
            <a:r>
              <a:rPr lang="en-US" altLang="ko-KR" sz="2000" dirty="0">
                <a:latin typeface="+mn-ea"/>
              </a:rPr>
              <a:t>]6</a:t>
            </a:r>
            <a:r>
              <a:rPr lang="ko-KR" altLang="en-US" sz="2000" dirty="0">
                <a:latin typeface="+mn-ea"/>
              </a:rPr>
              <a:t>개월마다 </a:t>
            </a:r>
            <a:r>
              <a:rPr lang="en-US" altLang="ko-KR" sz="2000" dirty="0">
                <a:latin typeface="+mn-ea"/>
              </a:rPr>
              <a:t>'</a:t>
            </a:r>
            <a:r>
              <a:rPr lang="ko-KR" altLang="en-US" sz="2000" dirty="0">
                <a:latin typeface="+mn-ea"/>
              </a:rPr>
              <a:t>가격 인상</a:t>
            </a:r>
            <a:r>
              <a:rPr lang="en-US" altLang="ko-KR" sz="2000" dirty="0">
                <a:latin typeface="+mn-ea"/>
              </a:rPr>
              <a:t>'…</a:t>
            </a:r>
            <a:r>
              <a:rPr lang="ko-KR" altLang="en-US" sz="2000" dirty="0" err="1">
                <a:latin typeface="+mn-ea"/>
              </a:rPr>
              <a:t>버거플레이션</a:t>
            </a:r>
            <a:r>
              <a:rPr lang="ko-KR" altLang="en-US" sz="2000" dirty="0">
                <a:latin typeface="+mn-ea"/>
              </a:rPr>
              <a:t> 주도자 </a:t>
            </a:r>
            <a:r>
              <a:rPr lang="en-US" altLang="ko-KR" sz="2000" dirty="0">
                <a:latin typeface="+mn-ea"/>
              </a:rPr>
              <a:t>'</a:t>
            </a:r>
            <a:r>
              <a:rPr lang="ko-KR" altLang="en-US" sz="2000" dirty="0">
                <a:latin typeface="+mn-ea"/>
              </a:rPr>
              <a:t>맥도날드</a:t>
            </a:r>
            <a:r>
              <a:rPr lang="en-US" altLang="ko-KR" sz="2000" dirty="0">
                <a:latin typeface="+mn-ea"/>
              </a:rPr>
              <a:t>’. </a:t>
            </a:r>
            <a:r>
              <a:rPr lang="ko-KR" altLang="en-US" sz="2000" dirty="0">
                <a:latin typeface="+mn-ea"/>
              </a:rPr>
              <a:t>아시아경제</a:t>
            </a:r>
            <a:r>
              <a:rPr lang="en-US" altLang="ko-KR" sz="2000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5"/>
              </a:rPr>
              <a:t>https://www.asiae.co.kr/article/2024080911474454802?utm_</a:t>
            </a:r>
            <a:endParaRPr lang="en-US" altLang="ko-KR" sz="2000" dirty="0">
              <a:latin typeface="+mn-ea"/>
            </a:endParaRPr>
          </a:p>
          <a:p>
            <a:r>
              <a:rPr lang="ko-KR" altLang="en-US" sz="2000" dirty="0">
                <a:latin typeface="+mn-ea"/>
              </a:rPr>
              <a:t>김백겸</a:t>
            </a:r>
            <a:r>
              <a:rPr lang="en-US" altLang="ko-KR" sz="2000" dirty="0">
                <a:latin typeface="+mn-ea"/>
              </a:rPr>
              <a:t>. (2024). </a:t>
            </a:r>
            <a:r>
              <a:rPr lang="ko-KR" altLang="en-US" dirty="0">
                <a:latin typeface="+mn-ea"/>
              </a:rPr>
              <a:t>롯데리아</a:t>
            </a:r>
            <a:r>
              <a:rPr lang="en-US" altLang="ko-KR" dirty="0">
                <a:latin typeface="+mn-ea"/>
              </a:rPr>
              <a:t>, ‘</a:t>
            </a:r>
            <a:r>
              <a:rPr lang="ko-KR" altLang="en-US" dirty="0" err="1">
                <a:latin typeface="+mn-ea"/>
              </a:rPr>
              <a:t>왕돈까스버거</a:t>
            </a:r>
            <a:r>
              <a:rPr lang="ko-KR" altLang="en-US" dirty="0">
                <a:latin typeface="+mn-ea"/>
              </a:rPr>
              <a:t>’ 한정 메뉴 출시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>
                <a:latin typeface="+mn-ea"/>
              </a:rPr>
              <a:t>민중의 소리</a:t>
            </a:r>
            <a:r>
              <a:rPr lang="en-US" altLang="ko-KR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6"/>
              </a:rPr>
              <a:t>https://vop.co.kr/A00001648573.html</a:t>
            </a:r>
            <a:endParaRPr lang="en-US" altLang="ko-KR" sz="2000" dirty="0">
              <a:latin typeface="+mn-ea"/>
            </a:endParaRPr>
          </a:p>
          <a:p>
            <a:r>
              <a:rPr lang="ko-KR" altLang="en-US" sz="2000" dirty="0">
                <a:latin typeface="+mn-ea"/>
              </a:rPr>
              <a:t>장혜식</a:t>
            </a:r>
            <a:r>
              <a:rPr lang="en-US" altLang="ko-KR" sz="2000" dirty="0">
                <a:latin typeface="+mn-ea"/>
              </a:rPr>
              <a:t>. (2015). </a:t>
            </a:r>
            <a:r>
              <a:rPr lang="ko-KR" altLang="en-US" sz="2000" dirty="0">
                <a:latin typeface="+mn-ea"/>
              </a:rPr>
              <a:t>터미널 롯데리아</a:t>
            </a:r>
            <a:r>
              <a:rPr lang="en-US" altLang="ko-KR" sz="2000" dirty="0">
                <a:latin typeface="+mn-ea"/>
              </a:rPr>
              <a:t>, </a:t>
            </a:r>
            <a:r>
              <a:rPr lang="ko-KR" altLang="en-US" sz="2000" dirty="0">
                <a:latin typeface="+mn-ea"/>
              </a:rPr>
              <a:t>동네 맥도날드</a:t>
            </a:r>
            <a:r>
              <a:rPr lang="en-US" altLang="ko-KR" sz="2000" dirty="0">
                <a:latin typeface="+mn-ea"/>
              </a:rPr>
              <a:t>, </a:t>
            </a:r>
            <a:r>
              <a:rPr lang="ko-KR" altLang="en-US" sz="2000" dirty="0">
                <a:latin typeface="+mn-ea"/>
              </a:rPr>
              <a:t>강남 </a:t>
            </a:r>
            <a:r>
              <a:rPr lang="ko-KR" altLang="en-US" sz="2000" dirty="0" err="1">
                <a:latin typeface="+mn-ea"/>
              </a:rPr>
              <a:t>버거킹</a:t>
            </a:r>
            <a:r>
              <a:rPr lang="en-US" altLang="ko-KR" sz="2000" dirty="0">
                <a:latin typeface="+mn-ea"/>
              </a:rPr>
              <a:t>? - </a:t>
            </a:r>
            <a:r>
              <a:rPr lang="ko-KR" altLang="en-US" sz="2000" dirty="0" err="1">
                <a:latin typeface="+mn-ea"/>
              </a:rPr>
              <a:t>슬로우뉴스</a:t>
            </a:r>
            <a:r>
              <a:rPr lang="en-US" altLang="ko-KR" sz="2000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7"/>
              </a:rPr>
              <a:t>https://slownews.kr/38894</a:t>
            </a:r>
            <a:endParaRPr lang="en-US" altLang="ko-KR" sz="2000" dirty="0">
              <a:latin typeface="+mn-ea"/>
            </a:endParaRPr>
          </a:p>
          <a:p>
            <a:r>
              <a:rPr lang="ko-KR" altLang="en-US" dirty="0">
                <a:latin typeface="+mn-ea"/>
              </a:rPr>
              <a:t>하유진</a:t>
            </a:r>
            <a:r>
              <a:rPr lang="en-US" altLang="ko-KR" dirty="0">
                <a:latin typeface="+mn-ea"/>
              </a:rPr>
              <a:t>. (2024). </a:t>
            </a:r>
            <a:r>
              <a:rPr lang="ko-KR" altLang="en-US" dirty="0">
                <a:latin typeface="+mn-ea"/>
              </a:rPr>
              <a:t>롯데리아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한정판 </a:t>
            </a:r>
            <a:r>
              <a:rPr lang="ko-KR" altLang="en-US" dirty="0" err="1">
                <a:latin typeface="+mn-ea"/>
              </a:rPr>
              <a:t>신메뉴</a:t>
            </a:r>
            <a:r>
              <a:rPr lang="ko-KR" altLang="en-US" dirty="0">
                <a:latin typeface="+mn-ea"/>
              </a:rPr>
              <a:t> </a:t>
            </a:r>
            <a:r>
              <a:rPr lang="en-US" altLang="ko-KR" dirty="0">
                <a:latin typeface="+mn-ea"/>
              </a:rPr>
              <a:t>'</a:t>
            </a:r>
            <a:r>
              <a:rPr lang="ko-KR" altLang="en-US" dirty="0">
                <a:latin typeface="+mn-ea"/>
              </a:rPr>
              <a:t>오징어 </a:t>
            </a:r>
            <a:r>
              <a:rPr lang="ko-KR" altLang="en-US" dirty="0" err="1">
                <a:latin typeface="+mn-ea"/>
              </a:rPr>
              <a:t>얼라이브</a:t>
            </a:r>
            <a:r>
              <a:rPr lang="ko-KR" altLang="en-US" dirty="0">
                <a:latin typeface="+mn-ea"/>
              </a:rPr>
              <a:t> 버거</a:t>
            </a:r>
            <a:r>
              <a:rPr lang="en-US" altLang="ko-KR" dirty="0">
                <a:latin typeface="+mn-ea"/>
              </a:rPr>
              <a:t>' 4</a:t>
            </a:r>
            <a:r>
              <a:rPr lang="ko-KR" altLang="en-US" dirty="0">
                <a:latin typeface="+mn-ea"/>
              </a:rPr>
              <a:t>종 출시</a:t>
            </a:r>
            <a:r>
              <a:rPr lang="en-US" altLang="ko-KR" dirty="0">
                <a:latin typeface="+mn-ea"/>
              </a:rPr>
              <a:t>. KPI</a:t>
            </a:r>
            <a:r>
              <a:rPr lang="ko-KR" altLang="en-US" dirty="0">
                <a:latin typeface="+mn-ea"/>
              </a:rPr>
              <a:t>뉴스</a:t>
            </a:r>
            <a:r>
              <a:rPr lang="en-US" altLang="ko-KR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8"/>
              </a:rPr>
              <a:t>https://www.kpinews.kr/newsView/1065595467508952</a:t>
            </a:r>
            <a:endParaRPr lang="en-US" altLang="ko-KR" sz="2000" dirty="0">
              <a:latin typeface="+mn-ea"/>
            </a:endParaRPr>
          </a:p>
          <a:p>
            <a:r>
              <a:rPr lang="ko-KR" altLang="en-US" dirty="0" err="1">
                <a:latin typeface="+mn-ea"/>
              </a:rPr>
              <a:t>이비슬</a:t>
            </a:r>
            <a:r>
              <a:rPr lang="en-US" altLang="ko-KR" dirty="0">
                <a:latin typeface="+mn-ea"/>
              </a:rPr>
              <a:t>. (2020). </a:t>
            </a:r>
            <a:r>
              <a:rPr lang="ko-KR" altLang="en-US" dirty="0">
                <a:latin typeface="+mn-ea"/>
              </a:rPr>
              <a:t>롯데리아 </a:t>
            </a:r>
            <a:r>
              <a:rPr lang="en-US" altLang="ko-KR" dirty="0">
                <a:latin typeface="+mn-ea"/>
              </a:rPr>
              <a:t>'</a:t>
            </a:r>
            <a:r>
              <a:rPr lang="ko-KR" altLang="en-US" dirty="0">
                <a:latin typeface="+mn-ea"/>
              </a:rPr>
              <a:t>안 풀리네</a:t>
            </a:r>
            <a:r>
              <a:rPr lang="en-US" altLang="ko-KR" dirty="0">
                <a:latin typeface="+mn-ea"/>
              </a:rPr>
              <a:t>'…</a:t>
            </a:r>
            <a:r>
              <a:rPr lang="ko-KR" altLang="en-US" dirty="0">
                <a:latin typeface="+mn-ea"/>
              </a:rPr>
              <a:t>이색 신제품 내놨지만 </a:t>
            </a:r>
            <a:r>
              <a:rPr lang="en-US" altLang="ko-KR" dirty="0">
                <a:latin typeface="+mn-ea"/>
              </a:rPr>
              <a:t>'</a:t>
            </a:r>
            <a:r>
              <a:rPr lang="ko-KR" altLang="en-US" dirty="0">
                <a:latin typeface="+mn-ea"/>
              </a:rPr>
              <a:t>고전</a:t>
            </a:r>
            <a:r>
              <a:rPr lang="en-US" altLang="ko-KR" dirty="0">
                <a:latin typeface="+mn-ea"/>
                <a:hlinkClick r:id="rId9"/>
              </a:rPr>
              <a:t>’</a:t>
            </a:r>
            <a:r>
              <a:rPr lang="en-US" altLang="ko-KR" dirty="0">
                <a:latin typeface="+mn-ea"/>
              </a:rPr>
              <a:t> </a:t>
            </a:r>
            <a:r>
              <a:rPr lang="ko-KR" altLang="en-US" dirty="0">
                <a:latin typeface="+mn-ea"/>
              </a:rPr>
              <a:t>연속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>
                <a:latin typeface="+mn-ea"/>
              </a:rPr>
              <a:t>뉴스</a:t>
            </a:r>
            <a:r>
              <a:rPr lang="en-US" altLang="ko-KR" dirty="0">
                <a:latin typeface="+mn-ea"/>
              </a:rPr>
              <a:t>1. </a:t>
            </a:r>
            <a:r>
              <a:rPr lang="en-US" altLang="ko-KR" sz="2000" dirty="0">
                <a:latin typeface="+mn-ea"/>
                <a:hlinkClick r:id="rId9"/>
              </a:rPr>
              <a:t>https://www.news1.kr/industry/life-economy/4088432</a:t>
            </a:r>
            <a:endParaRPr lang="en-US" altLang="ko-KR" sz="2000" dirty="0">
              <a:latin typeface="+mn-ea"/>
            </a:endParaRPr>
          </a:p>
          <a:p>
            <a:r>
              <a:rPr lang="en-US" altLang="ko-KR" sz="2000" dirty="0">
                <a:latin typeface="+mn-ea"/>
              </a:rPr>
              <a:t>SBS.</a:t>
            </a:r>
            <a:r>
              <a:rPr lang="ko-KR" altLang="en-US" sz="2000" dirty="0">
                <a:latin typeface="+mn-ea"/>
              </a:rPr>
              <a:t> </a:t>
            </a:r>
            <a:r>
              <a:rPr lang="en-US" altLang="ko-KR" sz="2000" dirty="0">
                <a:latin typeface="+mn-ea"/>
              </a:rPr>
              <a:t>(2015). </a:t>
            </a:r>
            <a:r>
              <a:rPr lang="ko-KR" altLang="en-US" sz="2000" dirty="0" err="1">
                <a:latin typeface="+mn-ea"/>
              </a:rPr>
              <a:t>라면버거</a:t>
            </a:r>
            <a:r>
              <a:rPr lang="ko-KR" altLang="en-US" sz="2000" dirty="0">
                <a:latin typeface="+mn-ea"/>
              </a:rPr>
              <a:t> </a:t>
            </a:r>
            <a:r>
              <a:rPr lang="en-US" altLang="ko-KR" sz="2000" dirty="0">
                <a:latin typeface="+mn-ea"/>
              </a:rPr>
              <a:t>'16</a:t>
            </a:r>
            <a:r>
              <a:rPr lang="ko-KR" altLang="en-US" sz="2000" dirty="0">
                <a:latin typeface="+mn-ea"/>
              </a:rPr>
              <a:t>년 만에 선보인 롯데리아 한정판 </a:t>
            </a:r>
            <a:r>
              <a:rPr lang="ko-KR" altLang="en-US" sz="2000" dirty="0" err="1">
                <a:latin typeface="+mn-ea"/>
              </a:rPr>
              <a:t>이색버거</a:t>
            </a:r>
            <a:r>
              <a:rPr lang="en-US" altLang="ko-KR" sz="2000" dirty="0">
                <a:latin typeface="+mn-ea"/>
              </a:rPr>
              <a:t>' </a:t>
            </a:r>
            <a:r>
              <a:rPr lang="ko-KR" altLang="en-US" sz="2000" dirty="0">
                <a:latin typeface="+mn-ea"/>
              </a:rPr>
              <a:t>관심 폭발</a:t>
            </a:r>
            <a:r>
              <a:rPr lang="en-US" altLang="ko-KR" sz="2000" dirty="0">
                <a:latin typeface="+mn-ea"/>
              </a:rPr>
              <a:t>. SBS</a:t>
            </a:r>
            <a:r>
              <a:rPr lang="ko-KR" altLang="en-US" sz="2000" dirty="0">
                <a:latin typeface="+mn-ea"/>
              </a:rPr>
              <a:t>연예뉴스</a:t>
            </a:r>
            <a:r>
              <a:rPr lang="en-US" altLang="ko-KR" sz="2000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10"/>
              </a:rPr>
              <a:t>https://ent.sbs.co.kr/news/article.do?article_id=E10006142104</a:t>
            </a:r>
            <a:endParaRPr lang="en-US" altLang="ko-KR" sz="2000" dirty="0">
              <a:latin typeface="+mn-ea"/>
            </a:endParaRPr>
          </a:p>
          <a:p>
            <a:r>
              <a:rPr lang="ko-KR" altLang="en-US" dirty="0">
                <a:latin typeface="+mn-ea"/>
              </a:rPr>
              <a:t>한국경제</a:t>
            </a:r>
            <a:r>
              <a:rPr lang="en-US" altLang="ko-KR" dirty="0">
                <a:latin typeface="+mn-ea"/>
              </a:rPr>
              <a:t>. (2024). </a:t>
            </a:r>
            <a:r>
              <a:rPr lang="ko-KR" altLang="en-US" dirty="0">
                <a:latin typeface="+mn-ea"/>
              </a:rPr>
              <a:t>롯데리아 </a:t>
            </a:r>
            <a:r>
              <a:rPr lang="en-US" altLang="ko-KR" dirty="0">
                <a:latin typeface="+mn-ea"/>
              </a:rPr>
              <a:t>3</a:t>
            </a:r>
            <a:r>
              <a:rPr lang="ko-KR" altLang="en-US" dirty="0">
                <a:latin typeface="+mn-ea"/>
              </a:rPr>
              <a:t>번째 지역상생 제품 </a:t>
            </a:r>
            <a:r>
              <a:rPr lang="en-US" altLang="ko-KR" dirty="0">
                <a:latin typeface="+mn-ea"/>
              </a:rPr>
              <a:t>'</a:t>
            </a:r>
            <a:r>
              <a:rPr lang="ko-KR" altLang="en-US" dirty="0" err="1">
                <a:latin typeface="+mn-ea"/>
              </a:rPr>
              <a:t>우이락</a:t>
            </a:r>
            <a:r>
              <a:rPr lang="ko-KR" altLang="en-US" dirty="0">
                <a:latin typeface="+mn-ea"/>
              </a:rPr>
              <a:t> 고추튀김</a:t>
            </a:r>
            <a:r>
              <a:rPr lang="en-US" altLang="ko-KR" dirty="0">
                <a:latin typeface="+mn-ea"/>
                <a:hlinkClick r:id="rId11"/>
              </a:rPr>
              <a:t>’</a:t>
            </a:r>
            <a:r>
              <a:rPr lang="en-US" altLang="ko-KR" dirty="0">
                <a:latin typeface="+mn-ea"/>
              </a:rPr>
              <a:t> </a:t>
            </a:r>
            <a:r>
              <a:rPr lang="ko-KR" altLang="en-US" dirty="0">
                <a:latin typeface="+mn-ea"/>
              </a:rPr>
              <a:t>출시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>
                <a:latin typeface="+mn-ea"/>
              </a:rPr>
              <a:t>한국경제</a:t>
            </a:r>
            <a:r>
              <a:rPr lang="en-US" altLang="ko-KR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11"/>
              </a:rPr>
              <a:t>https://www.hankyung.com/article/202406195817Y</a:t>
            </a:r>
            <a:endParaRPr lang="en-US" altLang="ko-KR" sz="2000" dirty="0">
              <a:latin typeface="+mn-ea"/>
            </a:endParaRPr>
          </a:p>
          <a:p>
            <a:endParaRPr lang="en-US" altLang="ko-KR" sz="2000" dirty="0">
              <a:latin typeface="+mn-ea"/>
            </a:endParaRPr>
          </a:p>
          <a:p>
            <a:r>
              <a:rPr lang="en-US" altLang="ko-KR" sz="2400" b="1" dirty="0">
                <a:latin typeface="+mn-ea"/>
              </a:rPr>
              <a:t>VI. </a:t>
            </a:r>
            <a:r>
              <a:rPr lang="ko-KR" altLang="en-US" sz="2400" b="1" dirty="0">
                <a:latin typeface="+mn-ea"/>
              </a:rPr>
              <a:t>전략의 결과</a:t>
            </a:r>
            <a:endParaRPr lang="en-US" altLang="ko-KR" sz="2400" b="1" dirty="0">
              <a:latin typeface="+mn-ea"/>
            </a:endParaRPr>
          </a:p>
          <a:p>
            <a:r>
              <a:rPr lang="ko-KR" altLang="en-US" dirty="0">
                <a:latin typeface="+mn-ea"/>
              </a:rPr>
              <a:t>임유정</a:t>
            </a:r>
            <a:r>
              <a:rPr lang="en-US" altLang="ko-KR" dirty="0">
                <a:latin typeface="+mn-ea"/>
              </a:rPr>
              <a:t>. (2025). </a:t>
            </a:r>
            <a:r>
              <a:rPr lang="ko-KR" altLang="en-US" dirty="0">
                <a:latin typeface="+mn-ea"/>
              </a:rPr>
              <a:t>롯데리아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 err="1">
                <a:latin typeface="+mn-ea"/>
              </a:rPr>
              <a:t>얼라이브</a:t>
            </a:r>
            <a:r>
              <a:rPr lang="ko-KR" altLang="en-US" dirty="0">
                <a:latin typeface="+mn-ea"/>
              </a:rPr>
              <a:t> 버거 </a:t>
            </a:r>
            <a:r>
              <a:rPr lang="en-US" altLang="ko-KR" dirty="0">
                <a:latin typeface="+mn-ea"/>
              </a:rPr>
              <a:t>4</a:t>
            </a:r>
            <a:r>
              <a:rPr lang="ko-KR" altLang="en-US" dirty="0">
                <a:latin typeface="+mn-ea"/>
              </a:rPr>
              <a:t>종 출시 </a:t>
            </a:r>
            <a:r>
              <a:rPr lang="en-US" altLang="ko-KR" dirty="0">
                <a:latin typeface="+mn-ea"/>
              </a:rPr>
              <a:t>1</a:t>
            </a:r>
            <a:r>
              <a:rPr lang="ko-KR" altLang="en-US" dirty="0">
                <a:latin typeface="+mn-ea"/>
              </a:rPr>
              <a:t>개월만에 </a:t>
            </a:r>
            <a:r>
              <a:rPr lang="en-US" altLang="ko-KR" dirty="0">
                <a:latin typeface="+mn-ea"/>
              </a:rPr>
              <a:t>120</a:t>
            </a:r>
            <a:r>
              <a:rPr lang="ko-KR" altLang="en-US" dirty="0">
                <a:latin typeface="+mn-ea"/>
              </a:rPr>
              <a:t>만개 판매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 err="1">
                <a:latin typeface="+mn-ea"/>
              </a:rPr>
              <a:t>데일리안</a:t>
            </a:r>
            <a:r>
              <a:rPr lang="en-US" altLang="ko-KR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12"/>
              </a:rPr>
              <a:t>https://www.dailian.co.kr/news/view/1515052/</a:t>
            </a:r>
            <a:endParaRPr lang="en-US" altLang="ko-KR" sz="2000" dirty="0">
              <a:latin typeface="+mn-ea"/>
            </a:endParaRPr>
          </a:p>
          <a:p>
            <a:r>
              <a:rPr lang="ko-KR" altLang="en-US" dirty="0">
                <a:latin typeface="+mn-ea"/>
              </a:rPr>
              <a:t>전재훈</a:t>
            </a:r>
            <a:r>
              <a:rPr lang="en-US" altLang="ko-KR" dirty="0">
                <a:latin typeface="+mn-ea"/>
              </a:rPr>
              <a:t>. (2025). </a:t>
            </a:r>
            <a:r>
              <a:rPr lang="ko-KR" altLang="en-US" dirty="0">
                <a:latin typeface="+mn-ea"/>
              </a:rPr>
              <a:t>롯데리아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 err="1">
                <a:latin typeface="+mn-ea"/>
              </a:rPr>
              <a:t>나폴리맛피아</a:t>
            </a:r>
            <a:r>
              <a:rPr lang="ko-KR" altLang="en-US" dirty="0">
                <a:latin typeface="+mn-ea"/>
              </a:rPr>
              <a:t> 협업 </a:t>
            </a:r>
            <a:r>
              <a:rPr lang="en-US" altLang="ko-KR" dirty="0">
                <a:latin typeface="+mn-ea"/>
              </a:rPr>
              <a:t>'</a:t>
            </a:r>
            <a:r>
              <a:rPr lang="ko-KR" altLang="en-US" dirty="0" err="1">
                <a:latin typeface="+mn-ea"/>
              </a:rPr>
              <a:t>모짜렐라버거</a:t>
            </a:r>
            <a:r>
              <a:rPr lang="en-US" altLang="ko-KR" dirty="0">
                <a:latin typeface="+mn-ea"/>
              </a:rPr>
              <a:t>' </a:t>
            </a:r>
            <a:r>
              <a:rPr lang="ko-KR" altLang="en-US" dirty="0">
                <a:latin typeface="+mn-ea"/>
              </a:rPr>
              <a:t>상시 판매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>
                <a:latin typeface="+mn-ea"/>
              </a:rPr>
              <a:t>연합뉴스</a:t>
            </a:r>
            <a:r>
              <a:rPr lang="en-US" altLang="ko-KR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13"/>
              </a:rPr>
              <a:t>https://www.yna.co.kr/view/AKR20250512031900030</a:t>
            </a:r>
            <a:endParaRPr lang="en-US" altLang="ko-KR" sz="2000" dirty="0">
              <a:latin typeface="+mn-ea"/>
            </a:endParaRPr>
          </a:p>
          <a:p>
            <a:r>
              <a:rPr lang="ko-KR" altLang="en-US" dirty="0" err="1">
                <a:latin typeface="+mn-ea"/>
              </a:rPr>
              <a:t>남희헌</a:t>
            </a:r>
            <a:r>
              <a:rPr lang="en-US" altLang="ko-KR" dirty="0">
                <a:latin typeface="+mn-ea"/>
              </a:rPr>
              <a:t>.</a:t>
            </a:r>
            <a:r>
              <a:rPr lang="ko-KR" altLang="en-US" dirty="0">
                <a:latin typeface="+mn-ea"/>
              </a:rPr>
              <a:t> </a:t>
            </a:r>
            <a:r>
              <a:rPr lang="en-US" altLang="ko-KR" dirty="0">
                <a:latin typeface="+mn-ea"/>
              </a:rPr>
              <a:t>(2024).</a:t>
            </a:r>
            <a:r>
              <a:rPr lang="ko-KR" altLang="en-US" dirty="0">
                <a:latin typeface="+mn-ea"/>
              </a:rPr>
              <a:t> 롯데리아 </a:t>
            </a:r>
            <a:r>
              <a:rPr lang="en-US" altLang="ko-KR" dirty="0">
                <a:latin typeface="+mn-ea"/>
              </a:rPr>
              <a:t>'</a:t>
            </a:r>
            <a:r>
              <a:rPr lang="ko-KR" altLang="en-US" dirty="0">
                <a:latin typeface="+mn-ea"/>
              </a:rPr>
              <a:t>한국적 맛과 이색 유행</a:t>
            </a:r>
            <a:r>
              <a:rPr lang="en-US" altLang="ko-KR" dirty="0">
                <a:latin typeface="+mn-ea"/>
              </a:rPr>
              <a:t>' </a:t>
            </a:r>
            <a:r>
              <a:rPr lang="ko-KR" altLang="en-US" dirty="0">
                <a:latin typeface="+mn-ea"/>
              </a:rPr>
              <a:t>접목한 한정 메뉴</a:t>
            </a:r>
            <a:r>
              <a:rPr lang="en-US" altLang="ko-KR" dirty="0">
                <a:latin typeface="+mn-ea"/>
              </a:rPr>
              <a:t>, 2030</a:t>
            </a:r>
            <a:r>
              <a:rPr lang="ko-KR" altLang="en-US" dirty="0">
                <a:latin typeface="+mn-ea"/>
              </a:rPr>
              <a:t>세대 관심 모아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>
                <a:latin typeface="+mn-ea"/>
              </a:rPr>
              <a:t>비즈니스포스트</a:t>
            </a:r>
            <a:r>
              <a:rPr lang="en-US" altLang="ko-KR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14"/>
              </a:rPr>
              <a:t>https://www.businesspost.co.kr/BP?command=article_view&amp;num=362191</a:t>
            </a:r>
            <a:endParaRPr lang="en-US" altLang="ko-KR" sz="2000" dirty="0">
              <a:latin typeface="+mn-ea"/>
            </a:endParaRPr>
          </a:p>
          <a:p>
            <a:endParaRPr lang="en-US" altLang="ko-KR" sz="2000" dirty="0">
              <a:latin typeface="+mn-ea"/>
            </a:endParaRPr>
          </a:p>
          <a:p>
            <a:r>
              <a:rPr lang="en-US" altLang="ko-KR" sz="2400" b="1" dirty="0">
                <a:latin typeface="+mn-ea"/>
              </a:rPr>
              <a:t>VII. </a:t>
            </a:r>
            <a:r>
              <a:rPr lang="ko-KR" altLang="en-US" sz="2400" b="1" dirty="0">
                <a:latin typeface="+mn-ea"/>
              </a:rPr>
              <a:t>결론 및 제언</a:t>
            </a:r>
            <a:endParaRPr lang="en-US" altLang="ko-KR" sz="2400" b="1" dirty="0">
              <a:latin typeface="+mn-ea"/>
            </a:endParaRPr>
          </a:p>
          <a:p>
            <a:r>
              <a:rPr lang="ko-KR" altLang="en-US" sz="2000" dirty="0">
                <a:latin typeface="+mn-ea"/>
              </a:rPr>
              <a:t>소비자물가지수</a:t>
            </a:r>
            <a:r>
              <a:rPr lang="en-US" altLang="ko-KR" sz="2000" dirty="0">
                <a:latin typeface="+mn-ea"/>
              </a:rPr>
              <a:t>(CPI). </a:t>
            </a:r>
            <a:r>
              <a:rPr lang="en-US" altLang="ko-KR" sz="2000" dirty="0">
                <a:latin typeface="+mn-ea"/>
                <a:hlinkClick r:id="rId15"/>
              </a:rPr>
              <a:t>https://mods.go.kr/cpi/</a:t>
            </a:r>
            <a:endParaRPr lang="en-US" altLang="ko-KR" sz="2000" dirty="0">
              <a:latin typeface="+mn-ea"/>
            </a:endParaRPr>
          </a:p>
          <a:p>
            <a:r>
              <a:rPr lang="ko-KR" altLang="en-US" dirty="0">
                <a:latin typeface="+mn-ea"/>
              </a:rPr>
              <a:t>전자신문</a:t>
            </a:r>
            <a:r>
              <a:rPr lang="en-US" altLang="ko-KR" dirty="0">
                <a:latin typeface="+mn-ea"/>
              </a:rPr>
              <a:t>. (2020). </a:t>
            </a:r>
            <a:r>
              <a:rPr lang="ko-KR" altLang="en-US" dirty="0">
                <a:latin typeface="+mn-ea"/>
              </a:rPr>
              <a:t>롯데지알에스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브랜드 통합 앱 </a:t>
            </a:r>
            <a:r>
              <a:rPr lang="en-US" altLang="ko-KR" dirty="0">
                <a:latin typeface="+mn-ea"/>
              </a:rPr>
              <a:t>'</a:t>
            </a:r>
            <a:r>
              <a:rPr lang="ko-KR" altLang="en-US" dirty="0" err="1">
                <a:latin typeface="+mn-ea"/>
              </a:rPr>
              <a:t>롯데잇츠</a:t>
            </a:r>
            <a:r>
              <a:rPr lang="en-US" altLang="ko-KR" dirty="0">
                <a:latin typeface="+mn-ea"/>
                <a:hlinkClick r:id="rId16"/>
              </a:rPr>
              <a:t>’</a:t>
            </a:r>
            <a:r>
              <a:rPr lang="en-US" altLang="ko-KR" dirty="0">
                <a:latin typeface="+mn-ea"/>
              </a:rPr>
              <a:t> </a:t>
            </a:r>
            <a:r>
              <a:rPr lang="ko-KR" altLang="en-US" dirty="0">
                <a:latin typeface="+mn-ea"/>
              </a:rPr>
              <a:t>론칭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>
                <a:latin typeface="+mn-ea"/>
              </a:rPr>
              <a:t>전자신문</a:t>
            </a:r>
            <a:r>
              <a:rPr lang="en-US" altLang="ko-KR" dirty="0">
                <a:latin typeface="+mn-ea"/>
              </a:rPr>
              <a:t>. </a:t>
            </a:r>
            <a:r>
              <a:rPr lang="en-US" altLang="ko-KR" sz="2000" dirty="0">
                <a:latin typeface="+mn-ea"/>
                <a:hlinkClick r:id="rId16"/>
              </a:rPr>
              <a:t>https://www.etnews.com/20200210000067</a:t>
            </a:r>
            <a:endParaRPr lang="en-US" altLang="ko-KR" sz="2000" dirty="0">
              <a:latin typeface="+mn-ea"/>
            </a:endParaRPr>
          </a:p>
          <a:p>
            <a:endParaRPr lang="ko-KR" altLang="en-US" sz="2000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000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000" dirty="0"/>
          </a:p>
          <a:p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ko-KR" altLang="ko-KR" sz="2000" dirty="0"/>
          </a:p>
          <a:p>
            <a:endParaRPr lang="en-US" altLang="ko-KR" sz="2000" dirty="0"/>
          </a:p>
        </p:txBody>
      </p:sp>
      <p:pic>
        <p:nvPicPr>
          <p:cNvPr id="4" name="그림 3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440ABC-CAB8-C9D4-C691-410A085FB2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71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EA04E-7D3B-D901-C070-C8E0F9E26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F67AA7F-55EB-A2F1-946B-126F8796D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3E5EAE1-61B9-668F-BA6C-A7C8D7F4A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4D2F6FD3-2E25-116C-37A8-66ABF7FB24F6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4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CBF2691-17CA-390E-E744-E8BC60E2C42C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일반환경 분석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A1985C2C-C0F9-8A25-F20F-C20D71FA7B13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en-US" altLang="ko-KR" sz="4266" b="1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PESTEL Analysis</a:t>
            </a:r>
            <a:endParaRPr lang="ko-KR" sz="4266" b="1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pic>
        <p:nvPicPr>
          <p:cNvPr id="5" name="그림 4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882D637-BCD2-B330-98B1-5D30AAADE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3780DE-2378-81DF-CD0E-AB10546003CC}"/>
              </a:ext>
            </a:extLst>
          </p:cNvPr>
          <p:cNvSpPr txBox="1"/>
          <p:nvPr/>
        </p:nvSpPr>
        <p:spPr>
          <a:xfrm>
            <a:off x="1282700" y="3171447"/>
            <a:ext cx="20434300" cy="68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>
                <a:latin typeface="리아체 Regular" panose="020B0600000101010101" charset="-127"/>
                <a:ea typeface="리아체 Regular" panose="020B0600000101010101" charset="-127"/>
              </a:rPr>
              <a:t>일반환경은 전반적으로 우호적이지 않지만</a:t>
            </a:r>
            <a:r>
              <a:rPr lang="en-US" altLang="ko-KR" sz="2800" dirty="0">
                <a:latin typeface="리아체 Regular" panose="020B0600000101010101" charset="-127"/>
                <a:ea typeface="리아체 Regular" panose="020B0600000101010101" charset="-127"/>
              </a:rPr>
              <a:t>, </a:t>
            </a:r>
            <a:r>
              <a:rPr lang="ko-KR" altLang="en-US" sz="2800" dirty="0">
                <a:latin typeface="리아체 Regular" panose="020B0600000101010101" charset="-127"/>
                <a:ea typeface="리아체 Regular" panose="020B0600000101010101" charset="-127"/>
              </a:rPr>
              <a:t>전략적 대응에 따라 기회로 전환 가능한 요인들이 존재함</a:t>
            </a:r>
            <a:endParaRPr lang="ko-KR" altLang="en-US" sz="2600" dirty="0">
              <a:latin typeface="리아체 Regular" panose="020B0600000101010101" charset="-127"/>
              <a:ea typeface="리아체 Regular" panose="020B0600000101010101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FEC455-A60C-0310-AD5F-AE8475768A0E}"/>
              </a:ext>
            </a:extLst>
          </p:cNvPr>
          <p:cNvSpPr txBox="1"/>
          <p:nvPr/>
        </p:nvSpPr>
        <p:spPr>
          <a:xfrm>
            <a:off x="1282700" y="12763498"/>
            <a:ext cx="839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 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endParaRPr lang="ko-KR" altLang="en-US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0" name="순서도: 연결자 9">
            <a:extLst>
              <a:ext uri="{FF2B5EF4-FFF2-40B4-BE49-F238E27FC236}">
                <a16:creationId xmlns:a16="http://schemas.microsoft.com/office/drawing/2014/main" id="{A3CD9636-0BD1-D0BC-563D-E05A5096F5D7}"/>
              </a:ext>
            </a:extLst>
          </p:cNvPr>
          <p:cNvSpPr/>
          <p:nvPr/>
        </p:nvSpPr>
        <p:spPr>
          <a:xfrm>
            <a:off x="2507424" y="5413121"/>
            <a:ext cx="2606835" cy="2566798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리아체 Bold" panose="020B0600000101010101" charset="-127"/>
                <a:ea typeface="리아체 Bold" panose="020B0600000101010101" charset="-127"/>
              </a:rPr>
              <a:t>Political</a:t>
            </a:r>
          </a:p>
        </p:txBody>
      </p:sp>
      <p:sp>
        <p:nvSpPr>
          <p:cNvPr id="12" name="순서도: 연결자 11">
            <a:extLst>
              <a:ext uri="{FF2B5EF4-FFF2-40B4-BE49-F238E27FC236}">
                <a16:creationId xmlns:a16="http://schemas.microsoft.com/office/drawing/2014/main" id="{3F0D4A1F-42DB-A513-810F-CDFFF78C5884}"/>
              </a:ext>
            </a:extLst>
          </p:cNvPr>
          <p:cNvSpPr/>
          <p:nvPr/>
        </p:nvSpPr>
        <p:spPr>
          <a:xfrm>
            <a:off x="5715000" y="5413121"/>
            <a:ext cx="2606835" cy="2566798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리아체 Bold" panose="020B0600000101010101" charset="-127"/>
                <a:ea typeface="리아체 Bold" panose="020B0600000101010101" charset="-127"/>
              </a:rPr>
              <a:t>Economic</a:t>
            </a:r>
          </a:p>
        </p:txBody>
      </p:sp>
      <p:sp>
        <p:nvSpPr>
          <p:cNvPr id="14" name="순서도: 연결자 13">
            <a:extLst>
              <a:ext uri="{FF2B5EF4-FFF2-40B4-BE49-F238E27FC236}">
                <a16:creationId xmlns:a16="http://schemas.microsoft.com/office/drawing/2014/main" id="{AD2DC50D-1380-90BC-0B20-C1B920105530}"/>
              </a:ext>
            </a:extLst>
          </p:cNvPr>
          <p:cNvSpPr/>
          <p:nvPr/>
        </p:nvSpPr>
        <p:spPr>
          <a:xfrm>
            <a:off x="8915400" y="5413121"/>
            <a:ext cx="2606835" cy="2566798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리아체 Bold" panose="020B0600000101010101" charset="-127"/>
                <a:ea typeface="리아체 Bold" panose="020B0600000101010101" charset="-127"/>
              </a:rPr>
              <a:t>Social</a:t>
            </a:r>
          </a:p>
        </p:txBody>
      </p:sp>
      <p:sp>
        <p:nvSpPr>
          <p:cNvPr id="15" name="순서도: 연결자 14">
            <a:extLst>
              <a:ext uri="{FF2B5EF4-FFF2-40B4-BE49-F238E27FC236}">
                <a16:creationId xmlns:a16="http://schemas.microsoft.com/office/drawing/2014/main" id="{C7666663-4CAA-9843-82D9-191C773B5A6F}"/>
              </a:ext>
            </a:extLst>
          </p:cNvPr>
          <p:cNvSpPr/>
          <p:nvPr/>
        </p:nvSpPr>
        <p:spPr>
          <a:xfrm>
            <a:off x="12100376" y="5413121"/>
            <a:ext cx="2606835" cy="2566798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리아체 Bold" panose="020B0600000101010101" charset="-127"/>
                <a:ea typeface="리아체 Bold" panose="020B0600000101010101" charset="-127"/>
              </a:rPr>
              <a:t>Technological</a:t>
            </a:r>
          </a:p>
        </p:txBody>
      </p:sp>
      <p:sp>
        <p:nvSpPr>
          <p:cNvPr id="16" name="순서도: 연결자 15">
            <a:extLst>
              <a:ext uri="{FF2B5EF4-FFF2-40B4-BE49-F238E27FC236}">
                <a16:creationId xmlns:a16="http://schemas.microsoft.com/office/drawing/2014/main" id="{EA312C83-A2D3-7AAA-7BE0-E53C9120ED2A}"/>
              </a:ext>
            </a:extLst>
          </p:cNvPr>
          <p:cNvSpPr/>
          <p:nvPr/>
        </p:nvSpPr>
        <p:spPr>
          <a:xfrm>
            <a:off x="15300776" y="5413121"/>
            <a:ext cx="2606835" cy="2566798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리아체 Bold" panose="020B0600000101010101" charset="-127"/>
                <a:ea typeface="리아체 Bold" panose="020B0600000101010101" charset="-127"/>
              </a:rPr>
              <a:t>Environmental</a:t>
            </a:r>
          </a:p>
        </p:txBody>
      </p:sp>
      <p:sp>
        <p:nvSpPr>
          <p:cNvPr id="18" name="순서도: 연결자 17">
            <a:extLst>
              <a:ext uri="{FF2B5EF4-FFF2-40B4-BE49-F238E27FC236}">
                <a16:creationId xmlns:a16="http://schemas.microsoft.com/office/drawing/2014/main" id="{757A2BD1-583D-8FD0-920A-2C77038898CF}"/>
              </a:ext>
            </a:extLst>
          </p:cNvPr>
          <p:cNvSpPr/>
          <p:nvPr/>
        </p:nvSpPr>
        <p:spPr>
          <a:xfrm>
            <a:off x="18485141" y="5413121"/>
            <a:ext cx="2606835" cy="2566798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atin typeface="리아체 Bold" panose="020B0600000101010101" charset="-127"/>
                <a:ea typeface="리아체 Bold" panose="020B0600000101010101" charset="-127"/>
              </a:rPr>
              <a:t>Legal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CAE36980-3961-44F6-51B5-E96A3D4C642E}"/>
              </a:ext>
            </a:extLst>
          </p:cNvPr>
          <p:cNvSpPr/>
          <p:nvPr/>
        </p:nvSpPr>
        <p:spPr>
          <a:xfrm>
            <a:off x="3632716" y="9038974"/>
            <a:ext cx="3352800" cy="77469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리아체 Regular" panose="020B0600000101010101" charset="-127"/>
                <a:ea typeface="리아체 Regular" panose="020B0600000101010101" charset="-127"/>
              </a:rPr>
              <a:t>부정적이지만</a:t>
            </a:r>
            <a:r>
              <a:rPr lang="en-US" altLang="ko-KR" dirty="0">
                <a:latin typeface="리아체 Regular" panose="020B0600000101010101" charset="-127"/>
                <a:ea typeface="리아체 Regular" panose="020B0600000101010101" charset="-127"/>
              </a:rPr>
              <a:t>, </a:t>
            </a:r>
            <a:r>
              <a:rPr lang="ko-KR" altLang="en-US" dirty="0">
                <a:latin typeface="리아체 Regular" panose="020B0600000101010101" charset="-127"/>
                <a:ea typeface="리아체 Regular" panose="020B0600000101010101" charset="-127"/>
              </a:rPr>
              <a:t>대응하기에 따라 기회가 될 수도 있음</a:t>
            </a: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3BA1B910-6862-6EE6-AC48-58E4F4C7390F}"/>
              </a:ext>
            </a:extLst>
          </p:cNvPr>
          <p:cNvSpPr/>
          <p:nvPr/>
        </p:nvSpPr>
        <p:spPr>
          <a:xfrm>
            <a:off x="10050993" y="9038974"/>
            <a:ext cx="3352800" cy="77469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리아체 Regular" panose="020B0600000101010101" charset="-127"/>
                <a:ea typeface="리아체 Regular" panose="020B0600000101010101" charset="-127"/>
              </a:rPr>
              <a:t>긍정적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6DD4F8AB-5B0A-FCB9-2426-4846CA6C8127}"/>
              </a:ext>
            </a:extLst>
          </p:cNvPr>
          <p:cNvSpPr/>
          <p:nvPr/>
        </p:nvSpPr>
        <p:spPr>
          <a:xfrm>
            <a:off x="16469270" y="9017125"/>
            <a:ext cx="3319288" cy="77469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리아체 Regular" panose="020B0600000101010101" charset="-127"/>
                <a:ea typeface="리아체 Regular" panose="020B0600000101010101" charset="-127"/>
              </a:rPr>
              <a:t>부정적</a:t>
            </a:r>
          </a:p>
        </p:txBody>
      </p:sp>
    </p:spTree>
    <p:extLst>
      <p:ext uri="{BB962C8B-B14F-4D97-AF65-F5344CB8AC3E}">
        <p14:creationId xmlns:p14="http://schemas.microsoft.com/office/powerpoint/2010/main" val="1145053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4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일반환경 분석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en-US" altLang="ko-KR" sz="4266" b="1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PESTEL Analysis – Political</a:t>
            </a:r>
            <a:endParaRPr lang="ko-KR" sz="4266" b="1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B43E79-B489-6A41-71C8-7348B46C5138}"/>
              </a:ext>
            </a:extLst>
          </p:cNvPr>
          <p:cNvSpPr txBox="1"/>
          <p:nvPr/>
        </p:nvSpPr>
        <p:spPr>
          <a:xfrm>
            <a:off x="1255268" y="4482707"/>
            <a:ext cx="10033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정부의 물가 안정 정책 강화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식품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외식 프랜차이즈 대상 탈세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가격 담합 조사 확대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프랜차이즈 본부의 원가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거래 구조에 대한 행정 감시 강화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FAD1CF22-9334-AA39-DB68-D51BD9028026}"/>
              </a:ext>
            </a:extLst>
          </p:cNvPr>
          <p:cNvSpPr/>
          <p:nvPr/>
        </p:nvSpPr>
        <p:spPr>
          <a:xfrm>
            <a:off x="1282700" y="6673840"/>
            <a:ext cx="2277591" cy="17081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기회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3DD5BC-CE45-70CE-2DF9-EC6219B974D6}"/>
              </a:ext>
            </a:extLst>
          </p:cNvPr>
          <p:cNvSpPr txBox="1"/>
          <p:nvPr/>
        </p:nvSpPr>
        <p:spPr>
          <a:xfrm>
            <a:off x="4033228" y="6673839"/>
            <a:ext cx="8359913" cy="1708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공정 거래 자율 준수 →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리스크 완화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정부 정책 부합 →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브랜드 이미지 강화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규제 대응력 →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경쟁사 대비 우위 확보</a:t>
            </a:r>
          </a:p>
        </p:txBody>
      </p:sp>
      <p:sp>
        <p:nvSpPr>
          <p:cNvPr id="37" name="사각형: 둥근 대각선 방향 모서리 36">
            <a:extLst>
              <a:ext uri="{FF2B5EF4-FFF2-40B4-BE49-F238E27FC236}">
                <a16:creationId xmlns:a16="http://schemas.microsoft.com/office/drawing/2014/main" id="{BFE81734-24A4-34B8-8257-E94FE12A9B98}"/>
              </a:ext>
            </a:extLst>
          </p:cNvPr>
          <p:cNvSpPr/>
          <p:nvPr/>
        </p:nvSpPr>
        <p:spPr>
          <a:xfrm>
            <a:off x="15110327" y="9585337"/>
            <a:ext cx="6934200" cy="249773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전반적으로 부정적</a:t>
            </a:r>
            <a:endParaRPr lang="en-US" altLang="ko-KR" sz="28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적절한 대응을 통해 기회로 전환 가능</a:t>
            </a:r>
            <a:endParaRPr lang="en-US" altLang="ko-KR" sz="28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b="1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=&gt; </a:t>
            </a:r>
            <a:r>
              <a:rPr lang="ko-KR" altLang="en-US" sz="2800" b="1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중립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7CB7D7-F3F9-DD28-F515-1A54967CB3D6}"/>
              </a:ext>
            </a:extLst>
          </p:cNvPr>
          <p:cNvSpPr txBox="1"/>
          <p:nvPr/>
        </p:nvSpPr>
        <p:spPr>
          <a:xfrm>
            <a:off x="4020528" y="9340840"/>
            <a:ext cx="8356600" cy="1708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가격 인상 시 정치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여론 리스크 확대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징벌적 과징금 부담 증가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 err="1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가맹법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개정 →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경영 자율성 위축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65EF5E1A-9320-695C-E3E4-AE95C716F0AB}"/>
              </a:ext>
            </a:extLst>
          </p:cNvPr>
          <p:cNvSpPr/>
          <p:nvPr/>
        </p:nvSpPr>
        <p:spPr>
          <a:xfrm>
            <a:off x="1270000" y="9340840"/>
            <a:ext cx="2277591" cy="170816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위기</a:t>
            </a:r>
          </a:p>
        </p:txBody>
      </p:sp>
      <p:pic>
        <p:nvPicPr>
          <p:cNvPr id="23" name="그림 22" descr="텍스트, 스크린샷, 라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CB2B09D-B438-C7A0-4025-69A248BA7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9513" y="4423120"/>
            <a:ext cx="6040173" cy="4869760"/>
          </a:xfrm>
          <a:prstGeom prst="rect">
            <a:avLst/>
          </a:prstGeom>
        </p:spPr>
      </p:pic>
      <p:pic>
        <p:nvPicPr>
          <p:cNvPr id="5" name="그림 4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E4722D0-33CE-A102-361A-8698F5EE7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072377-F1B2-AAA3-DC5C-B469E775D367}"/>
              </a:ext>
            </a:extLst>
          </p:cNvPr>
          <p:cNvSpPr txBox="1"/>
          <p:nvPr/>
        </p:nvSpPr>
        <p:spPr>
          <a:xfrm>
            <a:off x="1282700" y="3171447"/>
            <a:ext cx="22186900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물가</a:t>
            </a:r>
            <a:r>
              <a:rPr lang="en-US" altLang="ko-KR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가맹 규제가 강화되는 정치 환경은 비용 중심 </a:t>
            </a:r>
            <a:r>
              <a:rPr lang="en-US" altLang="ko-KR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QSR</a:t>
            </a: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인 롯데리아에 리스크이지만</a:t>
            </a:r>
            <a:r>
              <a:rPr lang="en-US" altLang="ko-KR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규제 대응력이 약한 경쟁사를 압박하는 기회로도 작용함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D28E5-9200-C68E-24E1-5BCFA63B32A1}"/>
              </a:ext>
            </a:extLst>
          </p:cNvPr>
          <p:cNvSpPr txBox="1"/>
          <p:nvPr/>
        </p:nvSpPr>
        <p:spPr>
          <a:xfrm>
            <a:off x="1282700" y="12763498"/>
            <a:ext cx="839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 </a:t>
            </a:r>
            <a:r>
              <a:rPr lang="en-US" altLang="ko-KR" sz="20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endParaRPr lang="ko-KR" altLang="en-US" sz="20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0E3208-0F88-80A5-E6A1-1A185171B933}"/>
              </a:ext>
            </a:extLst>
          </p:cNvPr>
          <p:cNvSpPr txBox="1"/>
          <p:nvPr/>
        </p:nvSpPr>
        <p:spPr>
          <a:xfrm>
            <a:off x="1282700" y="12688006"/>
            <a:ext cx="839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출처</a:t>
            </a:r>
            <a:r>
              <a:rPr lang="en-US" altLang="ko-KR" sz="2000" dirty="0"/>
              <a:t>: IT</a:t>
            </a:r>
            <a:r>
              <a:rPr lang="ko-KR" altLang="en-US" sz="2000" dirty="0"/>
              <a:t>조선</a:t>
            </a:r>
            <a:endParaRPr lang="ko-KR" altLang="ko-K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34" grpId="0" build="allAtOnce"/>
      <p:bldP spid="3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5B999-7264-5632-73F7-40D962A1F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E6A6EBC-14AF-92A0-9763-648FAE53A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DD59724-2061-00C9-4197-1EE25BE87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B789FE82-0B61-1D0E-60C8-22E02A61EEA7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5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DB66783-B9B5-F241-BC52-4A775A4E0E7D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일반환경 분석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9B62FF2-ED22-BA5B-A582-12A85FFCE1D7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en-US" altLang="ko-KR" sz="4266" b="1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PESTEL Analysis – Economic</a:t>
            </a:r>
            <a:endParaRPr lang="ko-KR" sz="4266" b="1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C15371-3D7A-2738-E6D6-6526EB8132F6}"/>
              </a:ext>
            </a:extLst>
          </p:cNvPr>
          <p:cNvSpPr txBox="1"/>
          <p:nvPr/>
        </p:nvSpPr>
        <p:spPr>
          <a:xfrm>
            <a:off x="1270000" y="4518855"/>
            <a:ext cx="10033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내수 침체와 민간 소비 위축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인건비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임대료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·</a:t>
            </a:r>
            <a:r>
              <a:rPr lang="ko-KR" altLang="en-US" sz="2400" dirty="0" err="1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배달비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등 비용 구조 전반의 상승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 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→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Stagflation 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위기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2EDBC94F-BAE7-042A-ABAE-3A7A281A5A25}"/>
              </a:ext>
            </a:extLst>
          </p:cNvPr>
          <p:cNvSpPr/>
          <p:nvPr/>
        </p:nvSpPr>
        <p:spPr>
          <a:xfrm>
            <a:off x="1282700" y="6673840"/>
            <a:ext cx="2277591" cy="17081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기회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7BF902-1139-54BC-D79E-24E2D2D2ABE2}"/>
              </a:ext>
            </a:extLst>
          </p:cNvPr>
          <p:cNvSpPr txBox="1"/>
          <p:nvPr/>
        </p:nvSpPr>
        <p:spPr>
          <a:xfrm>
            <a:off x="4033228" y="6673839"/>
            <a:ext cx="8359913" cy="1708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고물가 속 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‘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불황형 가성비 외식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＇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으로 햄버거 수요 유지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브랜드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·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자본력 있는 업체로 수요 집중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구조조정 이후 점유율 및 점포 당 매출 확대 가능</a:t>
            </a:r>
          </a:p>
        </p:txBody>
      </p:sp>
      <p:sp>
        <p:nvSpPr>
          <p:cNvPr id="37" name="사각형: 둥근 대각선 방향 모서리 36">
            <a:extLst>
              <a:ext uri="{FF2B5EF4-FFF2-40B4-BE49-F238E27FC236}">
                <a16:creationId xmlns:a16="http://schemas.microsoft.com/office/drawing/2014/main" id="{A993DE31-C60A-C7D1-4D4F-93EA939A0B1E}"/>
              </a:ext>
            </a:extLst>
          </p:cNvPr>
          <p:cNvSpPr/>
          <p:nvPr/>
        </p:nvSpPr>
        <p:spPr>
          <a:xfrm>
            <a:off x="15110327" y="9585337"/>
            <a:ext cx="6934200" cy="249773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단기적으로는 악재</a:t>
            </a:r>
            <a:endParaRPr lang="en-US" altLang="ko-KR" sz="28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불황 속 기회 요인으로 작용 가능</a:t>
            </a:r>
            <a:endParaRPr lang="en-US" altLang="ko-KR" sz="28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b="1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=&gt; </a:t>
            </a:r>
            <a:r>
              <a:rPr lang="ko-KR" altLang="en-US" sz="2800" b="1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중립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B4597E-0E1D-1AAD-40FF-82220209736A}"/>
              </a:ext>
            </a:extLst>
          </p:cNvPr>
          <p:cNvSpPr txBox="1"/>
          <p:nvPr/>
        </p:nvSpPr>
        <p:spPr>
          <a:xfrm>
            <a:off x="4020528" y="9340840"/>
            <a:ext cx="8356600" cy="1708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 err="1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저수익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점포 정리 등 단기적 구조조정 압박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원가 상승 →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수익성 관리 난이도 증가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단기 실적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·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확장 전략에 대한 제약 요인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58603246-BFCC-51AE-D706-AC7D5CCE657B}"/>
              </a:ext>
            </a:extLst>
          </p:cNvPr>
          <p:cNvSpPr/>
          <p:nvPr/>
        </p:nvSpPr>
        <p:spPr>
          <a:xfrm>
            <a:off x="1270000" y="9340840"/>
            <a:ext cx="2277591" cy="170816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위기</a:t>
            </a:r>
          </a:p>
        </p:txBody>
      </p:sp>
      <p:pic>
        <p:nvPicPr>
          <p:cNvPr id="2050" name="Picture 2" descr="'불황'이 삼킨 패스트푸드점…통계 집계 이후 첫 감소">
            <a:extLst>
              <a:ext uri="{FF2B5EF4-FFF2-40B4-BE49-F238E27FC236}">
                <a16:creationId xmlns:a16="http://schemas.microsoft.com/office/drawing/2014/main" id="{AF5DF946-5216-2BF3-7391-2D6077E2A2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32"/>
          <a:stretch>
            <a:fillRect/>
          </a:stretch>
        </p:blipFill>
        <p:spPr bwMode="auto">
          <a:xfrm>
            <a:off x="17702385" y="5359181"/>
            <a:ext cx="4342142" cy="395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5262A6B-656D-432E-EBED-B78B963B2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A4FBB7-1971-B0D3-CAC1-62F944715FB6}"/>
              </a:ext>
            </a:extLst>
          </p:cNvPr>
          <p:cNvSpPr txBox="1"/>
          <p:nvPr/>
        </p:nvSpPr>
        <p:spPr>
          <a:xfrm>
            <a:off x="1282700" y="3171447"/>
            <a:ext cx="209677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고물가</a:t>
            </a:r>
            <a:r>
              <a:rPr lang="en-US" altLang="ko-KR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불황 환경은 외식 수요를 위축시키지만</a:t>
            </a:r>
            <a:r>
              <a:rPr lang="en-US" altLang="ko-KR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롯데리아의 가성비 포지션을 상대적으로 더 매력적으로 만듦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E70685-CA8F-E06E-6281-C1A81AF365B3}"/>
              </a:ext>
            </a:extLst>
          </p:cNvPr>
          <p:cNvSpPr txBox="1"/>
          <p:nvPr/>
        </p:nvSpPr>
        <p:spPr>
          <a:xfrm>
            <a:off x="1282700" y="12688006"/>
            <a:ext cx="635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출처</a:t>
            </a:r>
            <a:r>
              <a:rPr lang="en-US" altLang="ko-KR" sz="2000" dirty="0"/>
              <a:t>: </a:t>
            </a:r>
            <a:r>
              <a:rPr lang="ko-KR" altLang="en-US" sz="2000" dirty="0"/>
              <a:t>한국경제</a:t>
            </a:r>
          </a:p>
        </p:txBody>
      </p:sp>
    </p:spTree>
    <p:extLst>
      <p:ext uri="{BB962C8B-B14F-4D97-AF65-F5344CB8AC3E}">
        <p14:creationId xmlns:p14="http://schemas.microsoft.com/office/powerpoint/2010/main" val="289259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34" grpId="0" build="allAtOnce"/>
      <p:bldP spid="35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2AE2F-E8A9-113E-064C-50069AA87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F0FB9FD-B230-9F7A-8C87-AC4C5AA0D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850C0F7-73C8-431E-F60A-3DAA429C6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0A9E5B03-2578-D28A-C1E0-1EF10218306A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6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2B88791-85C1-9F80-B0CF-6D6B0E5449DF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일반환경 분석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CDDE7486-6C5B-E03D-1BB2-8601EAB70AD7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en-US" altLang="ko-KR" sz="4266" b="1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PESTEL Analysis – Social</a:t>
            </a:r>
            <a:endParaRPr lang="ko-KR" sz="4266" b="1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53118B-BFDE-E271-4A34-02C782F1DC8D}"/>
              </a:ext>
            </a:extLst>
          </p:cNvPr>
          <p:cNvSpPr txBox="1"/>
          <p:nvPr/>
        </p:nvSpPr>
        <p:spPr>
          <a:xfrm>
            <a:off x="1265709" y="4512342"/>
            <a:ext cx="10033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고령화 심화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(65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세 이상 인구 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20% 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돌파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1 ·2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인 가구 증가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(35% 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이상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혼밥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·</a:t>
            </a:r>
            <a:r>
              <a:rPr lang="ko-KR" altLang="en-US" sz="2400" dirty="0" err="1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간편식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·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배달 중심의 소비 트렌드 정착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E0456D3F-E2F5-C3D2-D680-06F3EAEC8457}"/>
              </a:ext>
            </a:extLst>
          </p:cNvPr>
          <p:cNvSpPr/>
          <p:nvPr/>
        </p:nvSpPr>
        <p:spPr>
          <a:xfrm>
            <a:off x="1265709" y="8259886"/>
            <a:ext cx="2277591" cy="217951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기회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4C8002-A15E-2AF7-39CD-C2B0732FF9A5}"/>
              </a:ext>
            </a:extLst>
          </p:cNvPr>
          <p:cNvSpPr txBox="1"/>
          <p:nvPr/>
        </p:nvSpPr>
        <p:spPr>
          <a:xfrm>
            <a:off x="4055993" y="8259885"/>
            <a:ext cx="8364607" cy="22621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고령층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·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소형 가구에 적합한 배달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·</a:t>
            </a:r>
            <a:r>
              <a:rPr lang="ko-KR" altLang="en-US" sz="2400" dirty="0" err="1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테이크아웃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모델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고령자 친화적 디지털 전략 → 브랜드 호감도 상승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2030 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타깃 전략을 통한 세대 확장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전 세대를 아우르는 포지셔닝 → 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KCSI 12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년 연속 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1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위</a:t>
            </a:r>
          </a:p>
        </p:txBody>
      </p:sp>
      <p:sp>
        <p:nvSpPr>
          <p:cNvPr id="37" name="사각형: 둥근 대각선 방향 모서리 36">
            <a:extLst>
              <a:ext uri="{FF2B5EF4-FFF2-40B4-BE49-F238E27FC236}">
                <a16:creationId xmlns:a16="http://schemas.microsoft.com/office/drawing/2014/main" id="{0DF8BE5B-6BCC-2AE6-A784-E8A35C9CD018}"/>
              </a:ext>
            </a:extLst>
          </p:cNvPr>
          <p:cNvSpPr/>
          <p:nvPr/>
        </p:nvSpPr>
        <p:spPr>
          <a:xfrm>
            <a:off x="15110327" y="9585337"/>
            <a:ext cx="6934200" cy="2497733"/>
          </a:xfrm>
          <a:prstGeom prst="round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 b="1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긍정적</a:t>
            </a:r>
          </a:p>
        </p:txBody>
      </p:sp>
      <p:pic>
        <p:nvPicPr>
          <p:cNvPr id="4098" name="Picture 2" descr="단 7년 만에…'초고령사회' 진입한 한국">
            <a:extLst>
              <a:ext uri="{FF2B5EF4-FFF2-40B4-BE49-F238E27FC236}">
                <a16:creationId xmlns:a16="http://schemas.microsoft.com/office/drawing/2014/main" id="{3B22E350-6869-9665-8BB8-F2D8D60FF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5761" y="5174235"/>
            <a:ext cx="3387933" cy="396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그래픽=김하경">
            <a:extLst>
              <a:ext uri="{FF2B5EF4-FFF2-40B4-BE49-F238E27FC236}">
                <a16:creationId xmlns:a16="http://schemas.microsoft.com/office/drawing/2014/main" id="{455945E9-4DFD-3328-920B-C69702B51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4901282"/>
            <a:ext cx="3683233" cy="391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75C771E-66B8-50C3-4897-9BAD1DAE7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EF98BB-81A7-C289-CAE2-3C0F32A805B8}"/>
              </a:ext>
            </a:extLst>
          </p:cNvPr>
          <p:cNvSpPr txBox="1"/>
          <p:nvPr/>
        </p:nvSpPr>
        <p:spPr>
          <a:xfrm>
            <a:off x="1282700" y="3171447"/>
            <a:ext cx="205105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고령화</a:t>
            </a:r>
            <a:r>
              <a:rPr lang="en-US" altLang="ko-KR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·1</a:t>
            </a: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인 가구</a:t>
            </a:r>
            <a:r>
              <a:rPr lang="en-US" altLang="ko-KR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혼밥 확산은 배달</a:t>
            </a:r>
            <a:r>
              <a:rPr lang="en-US" altLang="ko-KR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8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테이크아웃</a:t>
            </a: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중심의 롯데리아 비즈니스 모델에 구조적으로 유리함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4A5F8-8751-3E36-11CC-7152ACBCD837}"/>
              </a:ext>
            </a:extLst>
          </p:cNvPr>
          <p:cNvSpPr txBox="1"/>
          <p:nvPr/>
        </p:nvSpPr>
        <p:spPr>
          <a:xfrm>
            <a:off x="1282700" y="12688006"/>
            <a:ext cx="1113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출처</a:t>
            </a:r>
            <a:r>
              <a:rPr lang="en-US" altLang="ko-KR" sz="2000" dirty="0"/>
              <a:t>: </a:t>
            </a:r>
            <a:r>
              <a:rPr lang="ko-KR" altLang="en-US" sz="2000" dirty="0" err="1"/>
              <a:t>푸드투데이</a:t>
            </a:r>
            <a:r>
              <a:rPr lang="en-US" altLang="ko-KR" sz="2000" dirty="0"/>
              <a:t>, </a:t>
            </a:r>
            <a:r>
              <a:rPr lang="ko-KR" altLang="en-US" sz="2000" dirty="0"/>
              <a:t>조선일보</a:t>
            </a:r>
            <a:r>
              <a:rPr lang="en-US" altLang="ko-KR" sz="2000" dirty="0"/>
              <a:t>, </a:t>
            </a:r>
            <a:r>
              <a:rPr lang="ko-KR" altLang="en-US" sz="2000" dirty="0"/>
              <a:t>한국경제</a:t>
            </a:r>
          </a:p>
        </p:txBody>
      </p:sp>
    </p:spTree>
    <p:extLst>
      <p:ext uri="{BB962C8B-B14F-4D97-AF65-F5344CB8AC3E}">
        <p14:creationId xmlns:p14="http://schemas.microsoft.com/office/powerpoint/2010/main" val="25474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A4EC4-C1F7-281F-4A7B-D5C8DDEDA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E280E50-8893-B854-5268-3B4E3583C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9485296-51F9-3C7A-65E2-D413001AE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2DE78293-9E14-FD90-B8D3-09B329D6C310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7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92B8487-ABF4-4835-FE27-C1C00A30C123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일반환경 분석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64EEC630-2A65-42AD-68EE-EA910A12A70A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en-US" altLang="ko-KR" sz="4266" b="1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PESTEL Analysis - Technological</a:t>
            </a:r>
            <a:endParaRPr lang="ko-KR" sz="4266" b="1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A22EAD-3591-8F9E-554F-49D83D3E86E2}"/>
              </a:ext>
            </a:extLst>
          </p:cNvPr>
          <p:cNvSpPr txBox="1"/>
          <p:nvPr/>
        </p:nvSpPr>
        <p:spPr>
          <a:xfrm>
            <a:off x="1260856" y="4617294"/>
            <a:ext cx="10033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외식업 전반의 무인화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·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디지털 전환 가속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고령화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·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장애인 접근성 이슈로 포용적 기술 요구 증가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AI 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기반 주방 자동화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·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수요 예측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·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개인화 서비스 확산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EB7262F8-FBCE-52D6-423E-E34AED738D5E}"/>
              </a:ext>
            </a:extLst>
          </p:cNvPr>
          <p:cNvSpPr/>
          <p:nvPr/>
        </p:nvSpPr>
        <p:spPr>
          <a:xfrm>
            <a:off x="1282700" y="8274039"/>
            <a:ext cx="2277591" cy="17081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기회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850591-A0EE-F604-B002-7A07C7ECB27C}"/>
              </a:ext>
            </a:extLst>
          </p:cNvPr>
          <p:cNvSpPr txBox="1"/>
          <p:nvPr/>
        </p:nvSpPr>
        <p:spPr>
          <a:xfrm>
            <a:off x="4020528" y="8274040"/>
            <a:ext cx="8395378" cy="1708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배려형 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AI 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키오스크 도입 → 접근성 개선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2026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년 전국 확대를 통한 무인화 트렌드 선제 대응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경쟁사 대비 한국형 사회문제 맞춤 기술 차별화</a:t>
            </a:r>
          </a:p>
        </p:txBody>
      </p:sp>
      <p:sp>
        <p:nvSpPr>
          <p:cNvPr id="37" name="사각형: 둥근 대각선 방향 모서리 36">
            <a:extLst>
              <a:ext uri="{FF2B5EF4-FFF2-40B4-BE49-F238E27FC236}">
                <a16:creationId xmlns:a16="http://schemas.microsoft.com/office/drawing/2014/main" id="{2E28F697-FC1D-F967-A70F-671DF4DB6DCC}"/>
              </a:ext>
            </a:extLst>
          </p:cNvPr>
          <p:cNvSpPr/>
          <p:nvPr/>
        </p:nvSpPr>
        <p:spPr>
          <a:xfrm>
            <a:off x="15110327" y="9922867"/>
            <a:ext cx="6934200" cy="2497733"/>
          </a:xfrm>
          <a:prstGeom prst="round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 b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국내 시장 한정 긍정적</a:t>
            </a:r>
            <a:endParaRPr lang="ko-KR" altLang="en-US" sz="2800" b="1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pic>
        <p:nvPicPr>
          <p:cNvPr id="5" name="그림 4" descr="텍스트, 스크린샷, 정보기기, 멀티미디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9B5AC06-97D1-82F2-8D4F-8997CC511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9627" y="1600199"/>
            <a:ext cx="5435600" cy="79851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그림 3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83810B-2095-283B-E413-14F036DEE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E20992-D24A-89C8-4A88-EE67479E8F5E}"/>
              </a:ext>
            </a:extLst>
          </p:cNvPr>
          <p:cNvSpPr txBox="1"/>
          <p:nvPr/>
        </p:nvSpPr>
        <p:spPr>
          <a:xfrm>
            <a:off x="1282699" y="3171447"/>
            <a:ext cx="1457692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무인화</a:t>
            </a:r>
            <a:r>
              <a:rPr lang="en-US" altLang="ko-KR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·AI </a:t>
            </a: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확산은 롯데리아의 </a:t>
            </a:r>
            <a:r>
              <a:rPr lang="ko-KR" altLang="en-US" sz="28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저마진</a:t>
            </a: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구조를 보완할 수 있는 핵심 비용 절감 수단이 됨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BCE5D-CEFD-EAF8-3F76-DCECA81B8DF0}"/>
              </a:ext>
            </a:extLst>
          </p:cNvPr>
          <p:cNvSpPr txBox="1"/>
          <p:nvPr/>
        </p:nvSpPr>
        <p:spPr>
          <a:xfrm>
            <a:off x="1282700" y="12688006"/>
            <a:ext cx="8394700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2000" dirty="0"/>
              <a:t>출처</a:t>
            </a:r>
            <a:r>
              <a:rPr lang="en-US" altLang="ko-KR" sz="2000" dirty="0"/>
              <a:t>: IT</a:t>
            </a:r>
            <a:r>
              <a:rPr lang="ko-KR" altLang="en-US" sz="2000" dirty="0"/>
              <a:t>조선</a:t>
            </a:r>
            <a:endParaRPr lang="ko-KR" altLang="ko-KR" sz="2000" dirty="0"/>
          </a:p>
        </p:txBody>
      </p:sp>
    </p:spTree>
    <p:extLst>
      <p:ext uri="{BB962C8B-B14F-4D97-AF65-F5344CB8AC3E}">
        <p14:creationId xmlns:p14="http://schemas.microsoft.com/office/powerpoint/2010/main" val="296378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3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B6507-7895-9DC2-C187-FF3548F23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1E98AA5-CE4F-BCC5-2012-D826660B5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358900"/>
            <a:ext cx="21818600" cy="381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C6A53C5-C928-ED15-47D4-2B862FA7E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>
            <a:off x="1282700" y="12623800"/>
            <a:ext cx="21818600" cy="381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88965D83-0ACA-EF27-28C2-B480D9B47B3A}"/>
              </a:ext>
            </a:extLst>
          </p:cNvPr>
          <p:cNvSpPr txBox="1"/>
          <p:nvPr/>
        </p:nvSpPr>
        <p:spPr>
          <a:xfrm>
            <a:off x="18389600" y="12865100"/>
            <a:ext cx="4749800" cy="355600"/>
          </a:xfrm>
          <a:prstGeom prst="rect">
            <a:avLst/>
          </a:prstGeom>
        </p:spPr>
        <p:txBody>
          <a:bodyPr rtlCol="0" anchor="t"/>
          <a:lstStyle/>
          <a:p>
            <a:pPr lvl="0" algn="r">
              <a:lnSpc>
                <a:spcPct val="116199"/>
              </a:lnSpc>
            </a:pPr>
            <a:r>
              <a:rPr lang="en-US" altLang="ko-KR" sz="1999" b="0" i="0" u="none" strike="noStrike" spc="-100" dirty="0">
                <a:solidFill>
                  <a:srgbClr val="000000"/>
                </a:solidFill>
                <a:ea typeface="Pretendard Medium"/>
              </a:rPr>
              <a:t>8</a:t>
            </a:r>
            <a:endParaRPr lang="en-US" sz="1999" b="0" i="0" u="none" strike="noStrike" spc="-100" dirty="0">
              <a:solidFill>
                <a:srgbClr val="000000"/>
              </a:solidFill>
              <a:latin typeface="Pretendard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07F59F7-95C0-AD47-F0D5-C26C3F8E18E4}"/>
              </a:ext>
            </a:extLst>
          </p:cNvPr>
          <p:cNvSpPr txBox="1"/>
          <p:nvPr/>
        </p:nvSpPr>
        <p:spPr>
          <a:xfrm>
            <a:off x="1270000" y="596900"/>
            <a:ext cx="13931900" cy="5715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199" spc="-160" dirty="0">
                <a:solidFill>
                  <a:srgbClr val="000000"/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일반환경 분석</a:t>
            </a:r>
            <a:endParaRPr lang="ko-KR" sz="3199" b="0" i="0" u="none" strike="noStrike" spc="-160" dirty="0">
              <a:solidFill>
                <a:srgbClr val="000000"/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D7B55C78-B99E-FD7C-01A7-D249CC6C8F78}"/>
              </a:ext>
            </a:extLst>
          </p:cNvPr>
          <p:cNvSpPr txBox="1"/>
          <p:nvPr/>
        </p:nvSpPr>
        <p:spPr>
          <a:xfrm>
            <a:off x="1270000" y="1727200"/>
            <a:ext cx="12001500" cy="762000"/>
          </a:xfrm>
          <a:prstGeom prst="rect">
            <a:avLst/>
          </a:prstGeom>
        </p:spPr>
        <p:txBody>
          <a:bodyPr rtlCol="0" anchor="t"/>
          <a:lstStyle/>
          <a:p>
            <a:pPr lvl="0" algn="l">
              <a:lnSpc>
                <a:spcPct val="116199"/>
              </a:lnSpc>
            </a:pPr>
            <a:r>
              <a:rPr lang="en-US" altLang="ko-KR" sz="4266" b="1" spc="-213" dirty="0">
                <a:solidFill>
                  <a:srgbClr val="E00000"/>
                </a:solidFill>
                <a:latin typeface="리아체 Bold" panose="020B0803000000000000" pitchFamily="50" charset="-127"/>
                <a:ea typeface="리아체 Bold" panose="020B0803000000000000" pitchFamily="50" charset="-127"/>
              </a:rPr>
              <a:t>PESTEL Analysis - Environmental</a:t>
            </a:r>
            <a:endParaRPr lang="ko-KR" sz="4266" b="1" i="0" u="none" strike="noStrike" spc="-213" dirty="0">
              <a:solidFill>
                <a:srgbClr val="E00000"/>
              </a:solidFill>
              <a:latin typeface="리아체 Bold" panose="020B0803000000000000" pitchFamily="50" charset="-127"/>
              <a:ea typeface="리아체 Bold" panose="020B0803000000000000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7C45FC-FBAC-3A79-A8E4-DF526F43A98B}"/>
              </a:ext>
            </a:extLst>
          </p:cNvPr>
          <p:cNvSpPr txBox="1"/>
          <p:nvPr/>
        </p:nvSpPr>
        <p:spPr>
          <a:xfrm>
            <a:off x="1270000" y="4518855"/>
            <a:ext cx="10033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기후변화 심화로 농산물 생산 변동성 확대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 err="1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탄소세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도입 가능성 및 환경 규제 강화 추세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플라스틱 사용 제한 등 친환경 포장 의무 확대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24DD73B4-EF27-0497-FF03-2F1383648CE4}"/>
              </a:ext>
            </a:extLst>
          </p:cNvPr>
          <p:cNvSpPr/>
          <p:nvPr/>
        </p:nvSpPr>
        <p:spPr>
          <a:xfrm>
            <a:off x="1282700" y="6673840"/>
            <a:ext cx="2277591" cy="17081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기회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CEEAD5-61E2-2B84-2952-7961DC519B7B}"/>
              </a:ext>
            </a:extLst>
          </p:cNvPr>
          <p:cNvSpPr txBox="1"/>
          <p:nvPr/>
        </p:nvSpPr>
        <p:spPr>
          <a:xfrm>
            <a:off x="4033228" y="6673839"/>
            <a:ext cx="9022345" cy="1708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재료 대체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(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양배추 혼용 등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　 → 기후 리스크 대응 경험 축적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롯데그룹 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ESG 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활동으로 친환경 이미지 강화</a:t>
            </a:r>
          </a:p>
        </p:txBody>
      </p:sp>
      <p:sp>
        <p:nvSpPr>
          <p:cNvPr id="37" name="사각형: 둥근 대각선 방향 모서리 36">
            <a:extLst>
              <a:ext uri="{FF2B5EF4-FFF2-40B4-BE49-F238E27FC236}">
                <a16:creationId xmlns:a16="http://schemas.microsoft.com/office/drawing/2014/main" id="{82CDE8AC-872A-B615-B697-CC9CFC932AFD}"/>
              </a:ext>
            </a:extLst>
          </p:cNvPr>
          <p:cNvSpPr/>
          <p:nvPr/>
        </p:nvSpPr>
        <p:spPr>
          <a:xfrm>
            <a:off x="15110327" y="9585337"/>
            <a:ext cx="6934200" cy="2497733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긍정적 요소가 존재하나，</a:t>
            </a:r>
            <a:endParaRPr lang="en-US" altLang="ko-KR" sz="28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대체로 </a:t>
            </a:r>
            <a:r>
              <a:rPr lang="ko-KR" altLang="en-US" sz="2800" b="1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부정적</a:t>
            </a:r>
            <a:endParaRPr lang="en-US" altLang="ko-KR" sz="2800" b="1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C242D3-FAE7-7507-39AC-D8E4BBF794AA}"/>
              </a:ext>
            </a:extLst>
          </p:cNvPr>
          <p:cNvSpPr txBox="1"/>
          <p:nvPr/>
        </p:nvSpPr>
        <p:spPr>
          <a:xfrm>
            <a:off x="4033228" y="9340839"/>
            <a:ext cx="8343900" cy="22621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원재료 가격 급변 → 원가 구조 악화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공급 다변화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 err="1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스마트팜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 투자 비용 증가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수입 의존 속 환율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물류 리스크 중첩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 err="1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탄소세</a:t>
            </a:r>
            <a:r>
              <a:rPr lang="en-US" altLang="ko-KR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·</a:t>
            </a:r>
            <a:r>
              <a:rPr lang="ko-KR" altLang="en-US" sz="2400" dirty="0">
                <a:solidFill>
                  <a:schemeClr val="bg1">
                    <a:lumMod val="75000"/>
                  </a:schemeClr>
                </a:solidFill>
                <a:latin typeface="리아체 Regular" panose="020B0503000000000000" pitchFamily="50" charset="-127"/>
                <a:ea typeface="리아체 Regular" panose="020B0503000000000000" pitchFamily="50" charset="-127"/>
              </a:rPr>
              <a:t>플라스틱 규제 대응을 위한 지속 비용 부담 확대</a:t>
            </a:r>
            <a:endParaRPr lang="en-US" altLang="ko-KR" sz="2400" dirty="0">
              <a:solidFill>
                <a:schemeClr val="bg1">
                  <a:lumMod val="75000"/>
                </a:schemeClr>
              </a:solidFill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78B7C4BE-8594-4998-0C66-94153045404C}"/>
              </a:ext>
            </a:extLst>
          </p:cNvPr>
          <p:cNvSpPr/>
          <p:nvPr/>
        </p:nvSpPr>
        <p:spPr>
          <a:xfrm>
            <a:off x="1270000" y="9340840"/>
            <a:ext cx="2277591" cy="219076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리아체 Bold" panose="020B0803000000000000" pitchFamily="50" charset="-127"/>
                <a:ea typeface="리아체 Bold" panose="020B0803000000000000" pitchFamily="50" charset="-127"/>
              </a:rPr>
              <a:t>위기</a:t>
            </a:r>
          </a:p>
        </p:txBody>
      </p:sp>
      <p:pic>
        <p:nvPicPr>
          <p:cNvPr id="5124" name="Picture 4" descr="롯데케미칼의 , 프로젝트 루프를 소개합니다. – 롯데 공식블로그">
            <a:extLst>
              <a:ext uri="{FF2B5EF4-FFF2-40B4-BE49-F238E27FC236}">
                <a16:creationId xmlns:a16="http://schemas.microsoft.com/office/drawing/2014/main" id="{8BC36E85-F06C-DCA4-A6F6-EA5C41064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010" y="4612671"/>
            <a:ext cx="5635726" cy="3874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D0951D-FE31-A3B3-82ED-2F4C629DD117}"/>
              </a:ext>
            </a:extLst>
          </p:cNvPr>
          <p:cNvSpPr txBox="1"/>
          <p:nvPr/>
        </p:nvSpPr>
        <p:spPr>
          <a:xfrm>
            <a:off x="14066253" y="8537833"/>
            <a:ext cx="9022345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 err="1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롯데케미칼에서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 진행하는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ESG </a:t>
            </a:r>
            <a:r>
              <a:rPr lang="ko-KR" altLang="en-US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활동인 </a:t>
            </a:r>
            <a:r>
              <a:rPr lang="en-US" altLang="ko-KR" sz="24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‘PROJECT LOOP’</a:t>
            </a:r>
            <a:endParaRPr lang="ko-KR" altLang="en-US" sz="2400" dirty="0">
              <a:latin typeface="리아체 Regular" panose="020B0503000000000000" pitchFamily="50" charset="-127"/>
              <a:ea typeface="리아체 Regular" panose="020B0503000000000000" pitchFamily="50" charset="-127"/>
            </a:endParaRPr>
          </a:p>
        </p:txBody>
      </p:sp>
      <p:pic>
        <p:nvPicPr>
          <p:cNvPr id="5" name="그림 4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76E390B-A5E3-9CF8-FE0E-E23C9B6C3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9800" y="507378"/>
            <a:ext cx="2649273" cy="1842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631081-2894-772C-3DB1-87B2DEB358DD}"/>
              </a:ext>
            </a:extLst>
          </p:cNvPr>
          <p:cNvSpPr txBox="1"/>
          <p:nvPr/>
        </p:nvSpPr>
        <p:spPr>
          <a:xfrm>
            <a:off x="1282700" y="3171447"/>
            <a:ext cx="197485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기후 변화와 환경 규제는 원가 리스크를 키우지만</a:t>
            </a:r>
            <a:r>
              <a:rPr lang="en-US" altLang="ko-KR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, </a:t>
            </a: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롯데그룹의 </a:t>
            </a:r>
            <a:r>
              <a:rPr lang="en-US" altLang="ko-KR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ESG </a:t>
            </a:r>
            <a:r>
              <a:rPr lang="ko-KR" altLang="en-US" sz="2800" dirty="0">
                <a:latin typeface="리아체 Regular" panose="020B0503000000000000" pitchFamily="50" charset="-127"/>
                <a:ea typeface="리아체 Regular" panose="020B0503000000000000" pitchFamily="50" charset="-127"/>
              </a:rPr>
              <a:t>역량은 롯데리아의 대응 비용을 상대적으로 낮춤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56EF23-1A45-AD81-9963-5D04D2AF8F0A}"/>
              </a:ext>
            </a:extLst>
          </p:cNvPr>
          <p:cNvSpPr txBox="1"/>
          <p:nvPr/>
        </p:nvSpPr>
        <p:spPr>
          <a:xfrm>
            <a:off x="1282700" y="12688006"/>
            <a:ext cx="8089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출처</a:t>
            </a:r>
            <a:r>
              <a:rPr lang="en-US" altLang="ko-KR" sz="2000" dirty="0"/>
              <a:t>: </a:t>
            </a:r>
            <a:r>
              <a:rPr lang="ko-KR" altLang="en-US" sz="2000" dirty="0"/>
              <a:t>중앙일보</a:t>
            </a:r>
            <a:r>
              <a:rPr lang="en-US" altLang="ko-KR" sz="2000" dirty="0"/>
              <a:t>, </a:t>
            </a:r>
            <a:r>
              <a:rPr lang="ko-KR" altLang="en-US" sz="2000" dirty="0" err="1"/>
              <a:t>롯데케미칼</a:t>
            </a:r>
            <a:r>
              <a:rPr lang="ko-KR" altLang="en-US" sz="2000" dirty="0"/>
              <a:t> 홈페이지</a:t>
            </a:r>
            <a:r>
              <a:rPr lang="en-US" altLang="ko-KR" sz="2000" dirty="0"/>
              <a:t>, </a:t>
            </a:r>
            <a:r>
              <a:rPr lang="ko-KR" altLang="en-US" sz="2000" dirty="0"/>
              <a:t>롯데 </a:t>
            </a:r>
            <a:r>
              <a:rPr lang="ko-KR" altLang="en-US" sz="2000" dirty="0" err="1"/>
              <a:t>공식블로그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0677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34" grpId="0" build="allAtOnce"/>
      <p:bldP spid="35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>
            <a:latin typeface="리아체 Regular" panose="020B0503000000000000" pitchFamily="50" charset="-127"/>
            <a:ea typeface="리아체 Regular" panose="020B0503000000000000" pitchFamily="50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2164</TotalTime>
  <Words>3609</Words>
  <Application>Microsoft Office PowerPoint</Application>
  <PresentationFormat>사용자 지정</PresentationFormat>
  <Paragraphs>521</Paragraphs>
  <Slides>33</Slides>
  <Notes>21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44" baseType="lpstr">
      <vt:lpstr>리아체 Regular</vt:lpstr>
      <vt:lpstr>리아체 Bold</vt:lpstr>
      <vt:lpstr>리아체 Regular</vt:lpstr>
      <vt:lpstr>Calibri</vt:lpstr>
      <vt:lpstr>Arial</vt:lpstr>
      <vt:lpstr>맑은 고딕</vt:lpstr>
      <vt:lpstr>리아체 Bold</vt:lpstr>
      <vt:lpstr>Pretendard Medium</vt:lpstr>
      <vt:lpstr>Symbol</vt:lpstr>
      <vt:lpstr>BebasNeue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LG</dc:creator>
  <cp:lastModifiedBy>희연 김</cp:lastModifiedBy>
  <cp:revision>27</cp:revision>
  <dcterms:created xsi:type="dcterms:W3CDTF">2006-08-16T00:00:00Z</dcterms:created>
  <dcterms:modified xsi:type="dcterms:W3CDTF">2026-01-11T08:17:20Z</dcterms:modified>
</cp:coreProperties>
</file>